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96" r:id="rId3"/>
    <p:sldMasterId id="2147483697" r:id="rId4"/>
    <p:sldMasterId id="2147483698" r:id="rId5"/>
    <p:sldMasterId id="214748369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</p:sldIdLst>
  <p:sldSz cy="6858000" cx="9144000"/>
  <p:notesSz cx="7559675" cy="106918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80" Type="http://schemas.openxmlformats.org/officeDocument/2006/relationships/slide" Target="slides/slide73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3" Type="http://schemas.openxmlformats.org/officeDocument/2006/relationships/slide" Target="slides/slide66.xml"/><Relationship Id="rId72" Type="http://schemas.openxmlformats.org/officeDocument/2006/relationships/slide" Target="slides/slide65.xml"/><Relationship Id="rId31" Type="http://schemas.openxmlformats.org/officeDocument/2006/relationships/slide" Target="slides/slide24.xml"/><Relationship Id="rId75" Type="http://schemas.openxmlformats.org/officeDocument/2006/relationships/slide" Target="slides/slide68.xml"/><Relationship Id="rId30" Type="http://schemas.openxmlformats.org/officeDocument/2006/relationships/slide" Target="slides/slide23.xml"/><Relationship Id="rId74" Type="http://schemas.openxmlformats.org/officeDocument/2006/relationships/slide" Target="slides/slide67.xml"/><Relationship Id="rId33" Type="http://schemas.openxmlformats.org/officeDocument/2006/relationships/slide" Target="slides/slide26.xml"/><Relationship Id="rId77" Type="http://schemas.openxmlformats.org/officeDocument/2006/relationships/slide" Target="slides/slide70.xml"/><Relationship Id="rId32" Type="http://schemas.openxmlformats.org/officeDocument/2006/relationships/slide" Target="slides/slide25.xml"/><Relationship Id="rId76" Type="http://schemas.openxmlformats.org/officeDocument/2006/relationships/slide" Target="slides/slide69.xml"/><Relationship Id="rId35" Type="http://schemas.openxmlformats.org/officeDocument/2006/relationships/slide" Target="slides/slide28.xml"/><Relationship Id="rId79" Type="http://schemas.openxmlformats.org/officeDocument/2006/relationships/slide" Target="slides/slide72.xml"/><Relationship Id="rId34" Type="http://schemas.openxmlformats.org/officeDocument/2006/relationships/slide" Target="slides/slide27.xml"/><Relationship Id="rId78" Type="http://schemas.openxmlformats.org/officeDocument/2006/relationships/slide" Target="slides/slide71.xml"/><Relationship Id="rId71" Type="http://schemas.openxmlformats.org/officeDocument/2006/relationships/slide" Target="slides/slide64.xml"/><Relationship Id="rId70" Type="http://schemas.openxmlformats.org/officeDocument/2006/relationships/slide" Target="slides/slide63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20" Type="http://schemas.openxmlformats.org/officeDocument/2006/relationships/slide" Target="slides/slide13.xml"/><Relationship Id="rId64" Type="http://schemas.openxmlformats.org/officeDocument/2006/relationships/slide" Target="slides/slide57.xml"/><Relationship Id="rId63" Type="http://schemas.openxmlformats.org/officeDocument/2006/relationships/slide" Target="slides/slide56.xml"/><Relationship Id="rId22" Type="http://schemas.openxmlformats.org/officeDocument/2006/relationships/slide" Target="slides/slide15.xml"/><Relationship Id="rId66" Type="http://schemas.openxmlformats.org/officeDocument/2006/relationships/slide" Target="slides/slide59.xml"/><Relationship Id="rId21" Type="http://schemas.openxmlformats.org/officeDocument/2006/relationships/slide" Target="slides/slide14.xml"/><Relationship Id="rId65" Type="http://schemas.openxmlformats.org/officeDocument/2006/relationships/slide" Target="slides/slide58.xml"/><Relationship Id="rId24" Type="http://schemas.openxmlformats.org/officeDocument/2006/relationships/slide" Target="slides/slide17.xml"/><Relationship Id="rId68" Type="http://schemas.openxmlformats.org/officeDocument/2006/relationships/slide" Target="slides/slide61.xml"/><Relationship Id="rId23" Type="http://schemas.openxmlformats.org/officeDocument/2006/relationships/slide" Target="slides/slide16.xml"/><Relationship Id="rId67" Type="http://schemas.openxmlformats.org/officeDocument/2006/relationships/slide" Target="slides/slide60.xml"/><Relationship Id="rId60" Type="http://schemas.openxmlformats.org/officeDocument/2006/relationships/slide" Target="slides/slide53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69" Type="http://schemas.openxmlformats.org/officeDocument/2006/relationships/slide" Target="slides/slide6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slide" Target="slides/slide50.xml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15" Type="http://schemas.openxmlformats.org/officeDocument/2006/relationships/slide" Target="slides/slide8.xml"/><Relationship Id="rId59" Type="http://schemas.openxmlformats.org/officeDocument/2006/relationships/slide" Target="slides/slide52.xml"/><Relationship Id="rId14" Type="http://schemas.openxmlformats.org/officeDocument/2006/relationships/slide" Target="slides/slide7.xml"/><Relationship Id="rId58" Type="http://schemas.openxmlformats.org/officeDocument/2006/relationships/slide" Target="slides/slide5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07000" y="812520"/>
            <a:ext cx="5345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" name="Google Shape;5;n"/>
          <p:cNvSpPr txBox="1"/>
          <p:nvPr>
            <p:ph idx="3"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" name="Google Shape;6;n"/>
          <p:cNvSpPr txBox="1"/>
          <p:nvPr>
            <p:ph idx="10"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:notes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:notes"/>
          <p:cNvSpPr/>
          <p:nvPr>
            <p:ph idx="2" type="sldImg"/>
          </p:nvPr>
        </p:nvSpPr>
        <p:spPr>
          <a:xfrm>
            <a:off x="1106640" y="812880"/>
            <a:ext cx="5345280" cy="4008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9" name="Google Shape;229;p1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0:notes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0:notes"/>
          <p:cNvSpPr/>
          <p:nvPr>
            <p:ph idx="2" type="sldImg"/>
          </p:nvPr>
        </p:nvSpPr>
        <p:spPr>
          <a:xfrm>
            <a:off x="1106640" y="812880"/>
            <a:ext cx="5345280" cy="4008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0" name="Google Shape;290;p10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1:notes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1:notes"/>
          <p:cNvSpPr/>
          <p:nvPr>
            <p:ph idx="2" type="sldImg"/>
          </p:nvPr>
        </p:nvSpPr>
        <p:spPr>
          <a:xfrm>
            <a:off x="1106640" y="812880"/>
            <a:ext cx="5345280" cy="4008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8" name="Google Shape;298;p11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2:notes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2:notes"/>
          <p:cNvSpPr/>
          <p:nvPr>
            <p:ph idx="2" type="sldImg"/>
          </p:nvPr>
        </p:nvSpPr>
        <p:spPr>
          <a:xfrm>
            <a:off x="1106640" y="812880"/>
            <a:ext cx="5345280" cy="4008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5" name="Google Shape;305;p12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3:notes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3:notes"/>
          <p:cNvSpPr/>
          <p:nvPr>
            <p:ph idx="2" type="sldImg"/>
          </p:nvPr>
        </p:nvSpPr>
        <p:spPr>
          <a:xfrm>
            <a:off x="1106640" y="812880"/>
            <a:ext cx="5345280" cy="4008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2" name="Google Shape;312;p13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4:notes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4:notes"/>
          <p:cNvSpPr/>
          <p:nvPr>
            <p:ph idx="2" type="sldImg"/>
          </p:nvPr>
        </p:nvSpPr>
        <p:spPr>
          <a:xfrm>
            <a:off x="1106640" y="812880"/>
            <a:ext cx="5345280" cy="4008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9" name="Google Shape;319;p14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5:notes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5:notes"/>
          <p:cNvSpPr/>
          <p:nvPr>
            <p:ph idx="2" type="sldImg"/>
          </p:nvPr>
        </p:nvSpPr>
        <p:spPr>
          <a:xfrm>
            <a:off x="1106640" y="812880"/>
            <a:ext cx="5345280" cy="4008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6" name="Google Shape;326;p15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6:notes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6:notes"/>
          <p:cNvSpPr/>
          <p:nvPr>
            <p:ph idx="2" type="sldImg"/>
          </p:nvPr>
        </p:nvSpPr>
        <p:spPr>
          <a:xfrm>
            <a:off x="1106640" y="812880"/>
            <a:ext cx="5345280" cy="4008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3" name="Google Shape;333;p16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7:notes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7:notes"/>
          <p:cNvSpPr/>
          <p:nvPr>
            <p:ph idx="2" type="sldImg"/>
          </p:nvPr>
        </p:nvSpPr>
        <p:spPr>
          <a:xfrm>
            <a:off x="1106640" y="812880"/>
            <a:ext cx="5345280" cy="4008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9" name="Google Shape;339;p17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8:notes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8:notes"/>
          <p:cNvSpPr/>
          <p:nvPr>
            <p:ph idx="2" type="sldImg"/>
          </p:nvPr>
        </p:nvSpPr>
        <p:spPr>
          <a:xfrm>
            <a:off x="1106640" y="812880"/>
            <a:ext cx="5345280" cy="4008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6" name="Google Shape;346;p18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9:notes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19:notes"/>
          <p:cNvSpPr/>
          <p:nvPr>
            <p:ph idx="2" type="sldImg"/>
          </p:nvPr>
        </p:nvSpPr>
        <p:spPr>
          <a:xfrm>
            <a:off x="1106640" y="812880"/>
            <a:ext cx="5345280" cy="4008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4" name="Google Shape;354;p19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:notes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:notes"/>
          <p:cNvSpPr/>
          <p:nvPr>
            <p:ph idx="2" type="sldImg"/>
          </p:nvPr>
        </p:nvSpPr>
        <p:spPr>
          <a:xfrm>
            <a:off x="1106640" y="812880"/>
            <a:ext cx="5345280" cy="4008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5" name="Google Shape;235;p2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0:notes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20:notes"/>
          <p:cNvSpPr/>
          <p:nvPr>
            <p:ph idx="2" type="sldImg"/>
          </p:nvPr>
        </p:nvSpPr>
        <p:spPr>
          <a:xfrm>
            <a:off x="1106640" y="812880"/>
            <a:ext cx="5345280" cy="4008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1" name="Google Shape;361;p20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1:notes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21:notes"/>
          <p:cNvSpPr/>
          <p:nvPr>
            <p:ph idx="2" type="sldImg"/>
          </p:nvPr>
        </p:nvSpPr>
        <p:spPr>
          <a:xfrm>
            <a:off x="1106640" y="812880"/>
            <a:ext cx="5345280" cy="4008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8" name="Google Shape;368;p21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2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22:notes"/>
          <p:cNvSpPr/>
          <p:nvPr>
            <p:ph idx="2" type="sldImg"/>
          </p:nvPr>
        </p:nvSpPr>
        <p:spPr>
          <a:xfrm>
            <a:off x="1107000" y="812520"/>
            <a:ext cx="5345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3:notes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23:notes"/>
          <p:cNvSpPr/>
          <p:nvPr>
            <p:ph idx="2" type="sldImg"/>
          </p:nvPr>
        </p:nvSpPr>
        <p:spPr>
          <a:xfrm>
            <a:off x="1106640" y="812880"/>
            <a:ext cx="5345280" cy="4008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1" name="Google Shape;381;p23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4:notes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24:notes"/>
          <p:cNvSpPr/>
          <p:nvPr>
            <p:ph idx="2" type="sldImg"/>
          </p:nvPr>
        </p:nvSpPr>
        <p:spPr>
          <a:xfrm>
            <a:off x="1106640" y="812880"/>
            <a:ext cx="5345280" cy="4008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8" name="Google Shape;388;p24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5:notes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25:notes"/>
          <p:cNvSpPr/>
          <p:nvPr>
            <p:ph idx="2" type="sldImg"/>
          </p:nvPr>
        </p:nvSpPr>
        <p:spPr>
          <a:xfrm>
            <a:off x="1106640" y="812880"/>
            <a:ext cx="5345280" cy="4008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6" name="Google Shape;396;p25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6:notes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26:notes"/>
          <p:cNvSpPr/>
          <p:nvPr>
            <p:ph idx="2" type="sldImg"/>
          </p:nvPr>
        </p:nvSpPr>
        <p:spPr>
          <a:xfrm>
            <a:off x="1106640" y="812880"/>
            <a:ext cx="5345280" cy="4008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2" name="Google Shape;402;p26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7:notes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27:notes"/>
          <p:cNvSpPr/>
          <p:nvPr>
            <p:ph idx="2" type="sldImg"/>
          </p:nvPr>
        </p:nvSpPr>
        <p:spPr>
          <a:xfrm>
            <a:off x="1106640" y="812880"/>
            <a:ext cx="5345280" cy="4008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9" name="Google Shape;409;p27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b83a83b085_3_29:notes"/>
          <p:cNvSpPr txBox="1"/>
          <p:nvPr/>
        </p:nvSpPr>
        <p:spPr>
          <a:xfrm>
            <a:off x="4278960" y="10157400"/>
            <a:ext cx="3280800" cy="53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gb83a83b085_3_29:notes"/>
          <p:cNvSpPr/>
          <p:nvPr>
            <p:ph idx="2" type="sldImg"/>
          </p:nvPr>
        </p:nvSpPr>
        <p:spPr>
          <a:xfrm>
            <a:off x="1106640" y="812880"/>
            <a:ext cx="5345400" cy="4008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7" name="Google Shape;417;gb83a83b085_3_29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b83a83b085_3_35:notes"/>
          <p:cNvSpPr txBox="1"/>
          <p:nvPr/>
        </p:nvSpPr>
        <p:spPr>
          <a:xfrm>
            <a:off x="4278960" y="10157400"/>
            <a:ext cx="3280800" cy="53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gb83a83b085_3_35:notes"/>
          <p:cNvSpPr/>
          <p:nvPr>
            <p:ph idx="2" type="sldImg"/>
          </p:nvPr>
        </p:nvSpPr>
        <p:spPr>
          <a:xfrm>
            <a:off x="1106640" y="812880"/>
            <a:ext cx="5345400" cy="4008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4" name="Google Shape;424;gb83a83b085_3_35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:notes"/>
          <p:cNvSpPr/>
          <p:nvPr>
            <p:ph idx="2" type="sldImg"/>
          </p:nvPr>
        </p:nvSpPr>
        <p:spPr>
          <a:xfrm>
            <a:off x="1106640" y="812880"/>
            <a:ext cx="5345280" cy="4008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2" name="Google Shape;242;p3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8:notes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28:notes"/>
          <p:cNvSpPr/>
          <p:nvPr>
            <p:ph idx="2" type="sldImg"/>
          </p:nvPr>
        </p:nvSpPr>
        <p:spPr>
          <a:xfrm>
            <a:off x="1106640" y="812880"/>
            <a:ext cx="5345280" cy="4008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1" name="Google Shape;431;p28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9:notes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29:notes"/>
          <p:cNvSpPr/>
          <p:nvPr>
            <p:ph idx="2" type="sldImg"/>
          </p:nvPr>
        </p:nvSpPr>
        <p:spPr>
          <a:xfrm>
            <a:off x="1106640" y="812880"/>
            <a:ext cx="5345280" cy="4008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8" name="Google Shape;438;p29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b83a83b085_3_15:notes"/>
          <p:cNvSpPr txBox="1"/>
          <p:nvPr/>
        </p:nvSpPr>
        <p:spPr>
          <a:xfrm>
            <a:off x="4278960" y="10157400"/>
            <a:ext cx="3280800" cy="53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gb83a83b085_3_15:notes"/>
          <p:cNvSpPr/>
          <p:nvPr>
            <p:ph idx="2" type="sldImg"/>
          </p:nvPr>
        </p:nvSpPr>
        <p:spPr>
          <a:xfrm>
            <a:off x="1106640" y="812880"/>
            <a:ext cx="5345400" cy="4008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6" name="Google Shape;446;gb83a83b085_3_15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1:notes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31:notes"/>
          <p:cNvSpPr/>
          <p:nvPr>
            <p:ph idx="2" type="sldImg"/>
          </p:nvPr>
        </p:nvSpPr>
        <p:spPr>
          <a:xfrm>
            <a:off x="1106640" y="812880"/>
            <a:ext cx="5345280" cy="4008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3" name="Google Shape;453;p31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b83a83b085_4_26:notes"/>
          <p:cNvSpPr txBox="1"/>
          <p:nvPr/>
        </p:nvSpPr>
        <p:spPr>
          <a:xfrm>
            <a:off x="4278960" y="10157400"/>
            <a:ext cx="3280800" cy="53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gb83a83b085_4_26:notes"/>
          <p:cNvSpPr/>
          <p:nvPr>
            <p:ph idx="2" type="sldImg"/>
          </p:nvPr>
        </p:nvSpPr>
        <p:spPr>
          <a:xfrm>
            <a:off x="1106640" y="812880"/>
            <a:ext cx="5345400" cy="4008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1" name="Google Shape;461;gb83a83b085_4_26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b83a83b085_4_32:notes"/>
          <p:cNvSpPr txBox="1"/>
          <p:nvPr/>
        </p:nvSpPr>
        <p:spPr>
          <a:xfrm>
            <a:off x="4278960" y="10157400"/>
            <a:ext cx="3280800" cy="53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gb83a83b085_4_32:notes"/>
          <p:cNvSpPr/>
          <p:nvPr>
            <p:ph idx="2" type="sldImg"/>
          </p:nvPr>
        </p:nvSpPr>
        <p:spPr>
          <a:xfrm>
            <a:off x="1106640" y="812880"/>
            <a:ext cx="5345400" cy="4008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8" name="Google Shape;468;gb83a83b085_4_32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2:notes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32:notes"/>
          <p:cNvSpPr/>
          <p:nvPr>
            <p:ph idx="2" type="sldImg"/>
          </p:nvPr>
        </p:nvSpPr>
        <p:spPr>
          <a:xfrm>
            <a:off x="1106640" y="812880"/>
            <a:ext cx="5345280" cy="4008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7" name="Google Shape;477;p32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3:notes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33:notes"/>
          <p:cNvSpPr/>
          <p:nvPr>
            <p:ph idx="2" type="sldImg"/>
          </p:nvPr>
        </p:nvSpPr>
        <p:spPr>
          <a:xfrm>
            <a:off x="1106640" y="812880"/>
            <a:ext cx="5345280" cy="4008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4" name="Google Shape;484;p33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4:notes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34:notes"/>
          <p:cNvSpPr/>
          <p:nvPr>
            <p:ph idx="2" type="sldImg"/>
          </p:nvPr>
        </p:nvSpPr>
        <p:spPr>
          <a:xfrm>
            <a:off x="1106640" y="812880"/>
            <a:ext cx="5345280" cy="4008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1" name="Google Shape;491;p34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5:notes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35:notes"/>
          <p:cNvSpPr/>
          <p:nvPr>
            <p:ph idx="2" type="sldImg"/>
          </p:nvPr>
        </p:nvSpPr>
        <p:spPr>
          <a:xfrm>
            <a:off x="1106640" y="812880"/>
            <a:ext cx="5345280" cy="4008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8" name="Google Shape;498;p35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:notes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4:notes"/>
          <p:cNvSpPr/>
          <p:nvPr>
            <p:ph idx="2" type="sldImg"/>
          </p:nvPr>
        </p:nvSpPr>
        <p:spPr>
          <a:xfrm>
            <a:off x="1106640" y="812880"/>
            <a:ext cx="5345280" cy="4008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8" name="Google Shape;248;p4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6:notes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36:notes"/>
          <p:cNvSpPr/>
          <p:nvPr>
            <p:ph idx="2" type="sldImg"/>
          </p:nvPr>
        </p:nvSpPr>
        <p:spPr>
          <a:xfrm>
            <a:off x="1106640" y="812880"/>
            <a:ext cx="5345280" cy="4008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5" name="Google Shape;505;p36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7:notes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37:notes"/>
          <p:cNvSpPr/>
          <p:nvPr>
            <p:ph idx="2" type="sldImg"/>
          </p:nvPr>
        </p:nvSpPr>
        <p:spPr>
          <a:xfrm>
            <a:off x="1106640" y="812880"/>
            <a:ext cx="5345280" cy="4008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2" name="Google Shape;512;p37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38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38:notes"/>
          <p:cNvSpPr/>
          <p:nvPr>
            <p:ph idx="2" type="sldImg"/>
          </p:nvPr>
        </p:nvSpPr>
        <p:spPr>
          <a:xfrm>
            <a:off x="1107000" y="812520"/>
            <a:ext cx="5345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9:notes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39:notes"/>
          <p:cNvSpPr/>
          <p:nvPr>
            <p:ph idx="2" type="sldImg"/>
          </p:nvPr>
        </p:nvSpPr>
        <p:spPr>
          <a:xfrm>
            <a:off x="1106640" y="812880"/>
            <a:ext cx="5345280" cy="4008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4" name="Google Shape;524;p39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40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40:notes"/>
          <p:cNvSpPr/>
          <p:nvPr>
            <p:ph idx="2" type="sldImg"/>
          </p:nvPr>
        </p:nvSpPr>
        <p:spPr>
          <a:xfrm>
            <a:off x="1107000" y="812520"/>
            <a:ext cx="5345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1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41:notes"/>
          <p:cNvSpPr/>
          <p:nvPr>
            <p:ph idx="2" type="sldImg"/>
          </p:nvPr>
        </p:nvSpPr>
        <p:spPr>
          <a:xfrm>
            <a:off x="1107000" y="812520"/>
            <a:ext cx="5345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42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42:notes"/>
          <p:cNvSpPr/>
          <p:nvPr>
            <p:ph idx="2" type="sldImg"/>
          </p:nvPr>
        </p:nvSpPr>
        <p:spPr>
          <a:xfrm>
            <a:off x="1107000" y="812520"/>
            <a:ext cx="5345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44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44:notes"/>
          <p:cNvSpPr/>
          <p:nvPr>
            <p:ph idx="2" type="sldImg"/>
          </p:nvPr>
        </p:nvSpPr>
        <p:spPr>
          <a:xfrm>
            <a:off x="1107000" y="812520"/>
            <a:ext cx="5345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45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45:notes"/>
          <p:cNvSpPr/>
          <p:nvPr>
            <p:ph idx="2" type="sldImg"/>
          </p:nvPr>
        </p:nvSpPr>
        <p:spPr>
          <a:xfrm>
            <a:off x="1107000" y="812520"/>
            <a:ext cx="5345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46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46:notes"/>
          <p:cNvSpPr/>
          <p:nvPr>
            <p:ph idx="2" type="sldImg"/>
          </p:nvPr>
        </p:nvSpPr>
        <p:spPr>
          <a:xfrm>
            <a:off x="1107000" y="812520"/>
            <a:ext cx="5345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:notes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5:notes"/>
          <p:cNvSpPr/>
          <p:nvPr>
            <p:ph idx="2" type="sldImg"/>
          </p:nvPr>
        </p:nvSpPr>
        <p:spPr>
          <a:xfrm>
            <a:off x="1106640" y="812880"/>
            <a:ext cx="5345280" cy="4008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5" name="Google Shape;255;p5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47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47:notes"/>
          <p:cNvSpPr/>
          <p:nvPr>
            <p:ph idx="2" type="sldImg"/>
          </p:nvPr>
        </p:nvSpPr>
        <p:spPr>
          <a:xfrm>
            <a:off x="1107000" y="812520"/>
            <a:ext cx="5345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48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48:notes"/>
          <p:cNvSpPr/>
          <p:nvPr>
            <p:ph idx="2" type="sldImg"/>
          </p:nvPr>
        </p:nvSpPr>
        <p:spPr>
          <a:xfrm>
            <a:off x="1107000" y="812520"/>
            <a:ext cx="5345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49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49:notes"/>
          <p:cNvSpPr/>
          <p:nvPr>
            <p:ph idx="2" type="sldImg"/>
          </p:nvPr>
        </p:nvSpPr>
        <p:spPr>
          <a:xfrm>
            <a:off x="1107000" y="812520"/>
            <a:ext cx="5345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50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50:notes"/>
          <p:cNvSpPr/>
          <p:nvPr>
            <p:ph idx="2" type="sldImg"/>
          </p:nvPr>
        </p:nvSpPr>
        <p:spPr>
          <a:xfrm>
            <a:off x="1107000" y="812520"/>
            <a:ext cx="5345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51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51:notes"/>
          <p:cNvSpPr/>
          <p:nvPr>
            <p:ph idx="2" type="sldImg"/>
          </p:nvPr>
        </p:nvSpPr>
        <p:spPr>
          <a:xfrm>
            <a:off x="1107000" y="812520"/>
            <a:ext cx="5345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52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52:notes"/>
          <p:cNvSpPr/>
          <p:nvPr>
            <p:ph idx="2" type="sldImg"/>
          </p:nvPr>
        </p:nvSpPr>
        <p:spPr>
          <a:xfrm>
            <a:off x="1107000" y="812520"/>
            <a:ext cx="5345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53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53:notes"/>
          <p:cNvSpPr/>
          <p:nvPr>
            <p:ph idx="2" type="sldImg"/>
          </p:nvPr>
        </p:nvSpPr>
        <p:spPr>
          <a:xfrm>
            <a:off x="1107000" y="812520"/>
            <a:ext cx="5345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b83a83b085_3_75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gb83a83b085_3_75:notes"/>
          <p:cNvSpPr/>
          <p:nvPr>
            <p:ph idx="2" type="sldImg"/>
          </p:nvPr>
        </p:nvSpPr>
        <p:spPr>
          <a:xfrm>
            <a:off x="1107000" y="812520"/>
            <a:ext cx="5345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b83a83b085_3_83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gb83a83b085_3_83:notes"/>
          <p:cNvSpPr/>
          <p:nvPr>
            <p:ph idx="2" type="sldImg"/>
          </p:nvPr>
        </p:nvSpPr>
        <p:spPr>
          <a:xfrm>
            <a:off x="1107000" y="812520"/>
            <a:ext cx="5345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b83a83b085_3_93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gb83a83b085_3_93:notes"/>
          <p:cNvSpPr/>
          <p:nvPr>
            <p:ph idx="2" type="sldImg"/>
          </p:nvPr>
        </p:nvSpPr>
        <p:spPr>
          <a:xfrm>
            <a:off x="1107000" y="812520"/>
            <a:ext cx="5345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6:notes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6:notes"/>
          <p:cNvSpPr/>
          <p:nvPr>
            <p:ph idx="2" type="sldImg"/>
          </p:nvPr>
        </p:nvSpPr>
        <p:spPr>
          <a:xfrm>
            <a:off x="1106640" y="812880"/>
            <a:ext cx="5345280" cy="4008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2" name="Google Shape;262;p6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b83a83b085_4_51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gb83a83b085_4_51:notes"/>
          <p:cNvSpPr/>
          <p:nvPr>
            <p:ph idx="2" type="sldImg"/>
          </p:nvPr>
        </p:nvSpPr>
        <p:spPr>
          <a:xfrm>
            <a:off x="1107000" y="812520"/>
            <a:ext cx="5345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b83a83b085_4_44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gb83a83b085_4_44:notes"/>
          <p:cNvSpPr/>
          <p:nvPr>
            <p:ph idx="2" type="sldImg"/>
          </p:nvPr>
        </p:nvSpPr>
        <p:spPr>
          <a:xfrm>
            <a:off x="1107000" y="812520"/>
            <a:ext cx="5345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55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55:notes"/>
          <p:cNvSpPr/>
          <p:nvPr>
            <p:ph idx="2" type="sldImg"/>
          </p:nvPr>
        </p:nvSpPr>
        <p:spPr>
          <a:xfrm>
            <a:off x="1107000" y="812520"/>
            <a:ext cx="5345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b83a83b085_3_12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gb83a83b085_3_12:notes"/>
          <p:cNvSpPr/>
          <p:nvPr>
            <p:ph idx="2" type="sldImg"/>
          </p:nvPr>
        </p:nvSpPr>
        <p:spPr>
          <a:xfrm>
            <a:off x="1107000" y="812520"/>
            <a:ext cx="5345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b83a83b085_3_46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gb83a83b085_3_46:notes"/>
          <p:cNvSpPr/>
          <p:nvPr>
            <p:ph idx="2" type="sldImg"/>
          </p:nvPr>
        </p:nvSpPr>
        <p:spPr>
          <a:xfrm>
            <a:off x="1107000" y="812520"/>
            <a:ext cx="5345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b83a83b085_3_117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gb83a83b085_3_117:notes"/>
          <p:cNvSpPr/>
          <p:nvPr>
            <p:ph idx="2" type="sldImg"/>
          </p:nvPr>
        </p:nvSpPr>
        <p:spPr>
          <a:xfrm>
            <a:off x="1107000" y="812520"/>
            <a:ext cx="5345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b83a83b085_4_3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gb83a83b085_4_3:notes"/>
          <p:cNvSpPr/>
          <p:nvPr>
            <p:ph idx="2" type="sldImg"/>
          </p:nvPr>
        </p:nvSpPr>
        <p:spPr>
          <a:xfrm>
            <a:off x="1107000" y="812520"/>
            <a:ext cx="5345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b83a83b085_3_51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gb83a83b085_3_51:notes"/>
          <p:cNvSpPr/>
          <p:nvPr>
            <p:ph idx="2" type="sldImg"/>
          </p:nvPr>
        </p:nvSpPr>
        <p:spPr>
          <a:xfrm>
            <a:off x="1107000" y="812520"/>
            <a:ext cx="5345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b83a83b085_3_57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gb83a83b085_3_57:notes"/>
          <p:cNvSpPr/>
          <p:nvPr>
            <p:ph idx="2" type="sldImg"/>
          </p:nvPr>
        </p:nvSpPr>
        <p:spPr>
          <a:xfrm>
            <a:off x="1107000" y="812520"/>
            <a:ext cx="5345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b83a83b085_3_64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gb83a83b085_3_64:notes"/>
          <p:cNvSpPr/>
          <p:nvPr>
            <p:ph idx="2" type="sldImg"/>
          </p:nvPr>
        </p:nvSpPr>
        <p:spPr>
          <a:xfrm>
            <a:off x="1107000" y="812520"/>
            <a:ext cx="5345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7:notes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7:notes"/>
          <p:cNvSpPr/>
          <p:nvPr>
            <p:ph idx="2" type="sldImg"/>
          </p:nvPr>
        </p:nvSpPr>
        <p:spPr>
          <a:xfrm>
            <a:off x="1106640" y="812880"/>
            <a:ext cx="5345280" cy="4008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9" name="Google Shape;269;p7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b83a83b085_3_70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gb83a83b085_3_70:notes"/>
          <p:cNvSpPr/>
          <p:nvPr>
            <p:ph idx="2" type="sldImg"/>
          </p:nvPr>
        </p:nvSpPr>
        <p:spPr>
          <a:xfrm>
            <a:off x="1107000" y="812520"/>
            <a:ext cx="5345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b83a83b085_4_10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gb83a83b085_4_10:notes"/>
          <p:cNvSpPr/>
          <p:nvPr>
            <p:ph idx="2" type="sldImg"/>
          </p:nvPr>
        </p:nvSpPr>
        <p:spPr>
          <a:xfrm>
            <a:off x="1107000" y="812520"/>
            <a:ext cx="5345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b83a83b085_4_18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gb83a83b085_4_18:notes"/>
          <p:cNvSpPr/>
          <p:nvPr>
            <p:ph idx="2" type="sldImg"/>
          </p:nvPr>
        </p:nvSpPr>
        <p:spPr>
          <a:xfrm>
            <a:off x="1107000" y="812520"/>
            <a:ext cx="5345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56:notes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56:notes"/>
          <p:cNvSpPr/>
          <p:nvPr>
            <p:ph idx="2" type="sldImg"/>
          </p:nvPr>
        </p:nvSpPr>
        <p:spPr>
          <a:xfrm>
            <a:off x="1106640" y="812880"/>
            <a:ext cx="5345280" cy="4008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33" name="Google Shape;733;p56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8:notes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8:notes"/>
          <p:cNvSpPr/>
          <p:nvPr>
            <p:ph idx="2" type="sldImg"/>
          </p:nvPr>
        </p:nvSpPr>
        <p:spPr>
          <a:xfrm>
            <a:off x="1106640" y="812880"/>
            <a:ext cx="5345280" cy="4008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6" name="Google Shape;276;p8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9:notes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9:notes"/>
          <p:cNvSpPr/>
          <p:nvPr>
            <p:ph idx="2" type="sldImg"/>
          </p:nvPr>
        </p:nvSpPr>
        <p:spPr>
          <a:xfrm>
            <a:off x="1106640" y="812880"/>
            <a:ext cx="5345280" cy="4008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3" name="Google Shape;283;p9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2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3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4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2"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3"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4"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5"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6"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"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2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/>
          <p:nvPr>
            <p:ph idx="1"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2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1"/>
          <p:cNvSpPr txBox="1"/>
          <p:nvPr>
            <p:ph idx="3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2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2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2"/>
          <p:cNvSpPr txBox="1"/>
          <p:nvPr>
            <p:ph idx="3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3"/>
          <p:cNvSpPr txBox="1"/>
          <p:nvPr>
            <p:ph idx="3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4"/>
          <p:cNvSpPr txBox="1"/>
          <p:nvPr>
            <p:ph idx="1"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4"/>
          <p:cNvSpPr txBox="1"/>
          <p:nvPr>
            <p:ph idx="2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5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5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5"/>
          <p:cNvSpPr txBox="1"/>
          <p:nvPr>
            <p:ph idx="3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5"/>
          <p:cNvSpPr txBox="1"/>
          <p:nvPr>
            <p:ph idx="4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6"/>
          <p:cNvSpPr txBox="1"/>
          <p:nvPr>
            <p:ph idx="1"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6"/>
          <p:cNvSpPr txBox="1"/>
          <p:nvPr>
            <p:ph idx="2"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6"/>
          <p:cNvSpPr txBox="1"/>
          <p:nvPr>
            <p:ph idx="3"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6"/>
          <p:cNvSpPr txBox="1"/>
          <p:nvPr>
            <p:ph idx="4"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6"/>
          <p:cNvSpPr txBox="1"/>
          <p:nvPr>
            <p:ph idx="5"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6"/>
          <p:cNvSpPr txBox="1"/>
          <p:nvPr>
            <p:ph idx="6"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9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9"/>
          <p:cNvSpPr txBox="1"/>
          <p:nvPr>
            <p:ph idx="1"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0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0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1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1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1"/>
          <p:cNvSpPr txBox="1"/>
          <p:nvPr>
            <p:ph idx="2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2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3"/>
          <p:cNvSpPr txBox="1"/>
          <p:nvPr>
            <p:ph idx="1"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4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4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4"/>
          <p:cNvSpPr txBox="1"/>
          <p:nvPr>
            <p:ph idx="2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4"/>
          <p:cNvSpPr txBox="1"/>
          <p:nvPr>
            <p:ph idx="3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5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35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5"/>
          <p:cNvSpPr txBox="1"/>
          <p:nvPr>
            <p:ph idx="3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6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36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6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36"/>
          <p:cNvSpPr txBox="1"/>
          <p:nvPr>
            <p:ph idx="3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7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37"/>
          <p:cNvSpPr txBox="1"/>
          <p:nvPr>
            <p:ph idx="1"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37"/>
          <p:cNvSpPr txBox="1"/>
          <p:nvPr>
            <p:ph idx="2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8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8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8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38"/>
          <p:cNvSpPr txBox="1"/>
          <p:nvPr>
            <p:ph idx="3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38"/>
          <p:cNvSpPr txBox="1"/>
          <p:nvPr>
            <p:ph idx="4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9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39"/>
          <p:cNvSpPr txBox="1"/>
          <p:nvPr>
            <p:ph idx="1"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39"/>
          <p:cNvSpPr txBox="1"/>
          <p:nvPr>
            <p:ph idx="2"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39"/>
          <p:cNvSpPr txBox="1"/>
          <p:nvPr>
            <p:ph idx="3"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39"/>
          <p:cNvSpPr txBox="1"/>
          <p:nvPr>
            <p:ph idx="4"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39"/>
          <p:cNvSpPr txBox="1"/>
          <p:nvPr>
            <p:ph idx="5"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39"/>
          <p:cNvSpPr txBox="1"/>
          <p:nvPr>
            <p:ph idx="6"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1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41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41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41"/>
          <p:cNvSpPr txBox="1"/>
          <p:nvPr>
            <p:ph idx="3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41"/>
          <p:cNvSpPr txBox="1"/>
          <p:nvPr>
            <p:ph idx="4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3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43"/>
          <p:cNvSpPr txBox="1"/>
          <p:nvPr>
            <p:ph idx="1"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4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44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5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45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45"/>
          <p:cNvSpPr txBox="1"/>
          <p:nvPr>
            <p:ph idx="2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6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 txBox="1"/>
          <p:nvPr>
            <p:ph idx="1"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8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48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48"/>
          <p:cNvSpPr txBox="1"/>
          <p:nvPr>
            <p:ph idx="2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48"/>
          <p:cNvSpPr txBox="1"/>
          <p:nvPr>
            <p:ph idx="3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9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49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49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49"/>
          <p:cNvSpPr txBox="1"/>
          <p:nvPr>
            <p:ph idx="3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0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50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50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50"/>
          <p:cNvSpPr txBox="1"/>
          <p:nvPr>
            <p:ph idx="3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1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51"/>
          <p:cNvSpPr txBox="1"/>
          <p:nvPr>
            <p:ph idx="1"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51"/>
          <p:cNvSpPr txBox="1"/>
          <p:nvPr>
            <p:ph idx="2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2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52"/>
          <p:cNvSpPr txBox="1"/>
          <p:nvPr>
            <p:ph idx="1"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52"/>
          <p:cNvSpPr txBox="1"/>
          <p:nvPr>
            <p:ph idx="2"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52"/>
          <p:cNvSpPr txBox="1"/>
          <p:nvPr>
            <p:ph idx="3"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52"/>
          <p:cNvSpPr txBox="1"/>
          <p:nvPr>
            <p:ph idx="4"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52"/>
          <p:cNvSpPr txBox="1"/>
          <p:nvPr>
            <p:ph idx="5"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52"/>
          <p:cNvSpPr txBox="1"/>
          <p:nvPr>
            <p:ph idx="6"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idx="1"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2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3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3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3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5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7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idx="10" type="dt"/>
          </p:nvPr>
        </p:nvSpPr>
        <p:spPr>
          <a:xfrm>
            <a:off x="5758920" y="58831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" name="Google Shape;11;p1"/>
          <p:cNvSpPr txBox="1"/>
          <p:nvPr>
            <p:ph idx="11" type="ftr"/>
          </p:nvPr>
        </p:nvSpPr>
        <p:spPr>
          <a:xfrm>
            <a:off x="685440" y="5883120"/>
            <a:ext cx="50043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7885440" y="5883120"/>
            <a:ext cx="564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Google Shape;13;p1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4" name="Google Shape;14;p1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1143000" y="1122480"/>
            <a:ext cx="6858000" cy="238752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5" name="Google Shape;65;p14"/>
          <p:cNvSpPr txBox="1"/>
          <p:nvPr>
            <p:ph idx="10" type="dt"/>
          </p:nvPr>
        </p:nvSpPr>
        <p:spPr>
          <a:xfrm>
            <a:off x="5758920" y="58831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6" name="Google Shape;66;p14"/>
          <p:cNvSpPr txBox="1"/>
          <p:nvPr>
            <p:ph idx="11" type="ftr"/>
          </p:nvPr>
        </p:nvSpPr>
        <p:spPr>
          <a:xfrm>
            <a:off x="685440" y="5883120"/>
            <a:ext cx="50043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7885440" y="5883120"/>
            <a:ext cx="564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/>
          <p:nvPr>
            <p:ph type="title"/>
          </p:nvPr>
        </p:nvSpPr>
        <p:spPr>
          <a:xfrm>
            <a:off x="623880" y="1709640"/>
            <a:ext cx="7886880" cy="28526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9" name="Google Shape;119;p27"/>
          <p:cNvSpPr txBox="1"/>
          <p:nvPr>
            <p:ph idx="1" type="body"/>
          </p:nvPr>
        </p:nvSpPr>
        <p:spPr>
          <a:xfrm>
            <a:off x="623880" y="4589640"/>
            <a:ext cx="788688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0" name="Google Shape;120;p27"/>
          <p:cNvSpPr txBox="1"/>
          <p:nvPr>
            <p:ph idx="10" type="dt"/>
          </p:nvPr>
        </p:nvSpPr>
        <p:spPr>
          <a:xfrm>
            <a:off x="5758920" y="58831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1" name="Google Shape;121;p27"/>
          <p:cNvSpPr txBox="1"/>
          <p:nvPr>
            <p:ph idx="11" type="ftr"/>
          </p:nvPr>
        </p:nvSpPr>
        <p:spPr>
          <a:xfrm>
            <a:off x="685440" y="5883120"/>
            <a:ext cx="50043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2" name="Google Shape;122;p27"/>
          <p:cNvSpPr txBox="1"/>
          <p:nvPr>
            <p:ph idx="12" type="sldNum"/>
          </p:nvPr>
        </p:nvSpPr>
        <p:spPr>
          <a:xfrm>
            <a:off x="7885440" y="5883120"/>
            <a:ext cx="564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0"/>
          <p:cNvSpPr txBox="1"/>
          <p:nvPr>
            <p:ph type="title"/>
          </p:nvPr>
        </p:nvSpPr>
        <p:spPr>
          <a:xfrm>
            <a:off x="866520" y="3124080"/>
            <a:ext cx="6620760" cy="1652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3" name="Google Shape;173;p40"/>
          <p:cNvSpPr txBox="1"/>
          <p:nvPr>
            <p:ph idx="2" type="title"/>
          </p:nvPr>
        </p:nvSpPr>
        <p:spPr>
          <a:xfrm>
            <a:off x="866520" y="4777560"/>
            <a:ext cx="6620760" cy="860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4" name="Google Shape;174;p40"/>
          <p:cNvSpPr txBox="1"/>
          <p:nvPr>
            <p:ph idx="10" type="dt"/>
          </p:nvPr>
        </p:nvSpPr>
        <p:spPr>
          <a:xfrm>
            <a:off x="5758920" y="58831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5" name="Google Shape;175;p40"/>
          <p:cNvSpPr txBox="1"/>
          <p:nvPr>
            <p:ph idx="11" type="ftr"/>
          </p:nvPr>
        </p:nvSpPr>
        <p:spPr>
          <a:xfrm>
            <a:off x="685440" y="5883120"/>
            <a:ext cx="50043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6" name="Google Shape;176;p40"/>
          <p:cNvSpPr txBox="1"/>
          <p:nvPr>
            <p:ph idx="12" type="sldNum"/>
          </p:nvPr>
        </p:nvSpPr>
        <p:spPr>
          <a:xfrm>
            <a:off x="7885440" y="5883120"/>
            <a:ext cx="564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40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7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8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5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9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6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4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0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7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3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2.png"/><Relationship Id="rId4" Type="http://schemas.openxmlformats.org/officeDocument/2006/relationships/image" Target="../media/image25.png"/><Relationship Id="rId5" Type="http://schemas.openxmlformats.org/officeDocument/2006/relationships/image" Target="../media/image34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22.png"/><Relationship Id="rId4" Type="http://schemas.openxmlformats.org/officeDocument/2006/relationships/image" Target="../media/image25.png"/><Relationship Id="rId5" Type="http://schemas.openxmlformats.org/officeDocument/2006/relationships/image" Target="../media/image32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33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22.png"/><Relationship Id="rId4" Type="http://schemas.openxmlformats.org/officeDocument/2006/relationships/image" Target="../media/image25.png"/><Relationship Id="rId5" Type="http://schemas.openxmlformats.org/officeDocument/2006/relationships/image" Target="../media/image31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28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2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22.png"/><Relationship Id="rId4" Type="http://schemas.openxmlformats.org/officeDocument/2006/relationships/image" Target="../media/image25.png"/><Relationship Id="rId5" Type="http://schemas.openxmlformats.org/officeDocument/2006/relationships/image" Target="../media/image30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3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3"/>
          <p:cNvSpPr txBox="1"/>
          <p:nvPr/>
        </p:nvSpPr>
        <p:spPr>
          <a:xfrm>
            <a:off x="285840" y="866760"/>
            <a:ext cx="8524800" cy="4967400"/>
          </a:xfrm>
          <a:prstGeom prst="rect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COLLEGE OF ENGINEERING </a:t>
            </a:r>
            <a:br>
              <a:rPr b="0" i="0" lang="en-US" sz="1800" u="none" cap="none" strike="noStrike"/>
            </a:br>
            <a:r>
              <a:rPr b="1" i="0" lang="en-US" sz="36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TRIVANDRUM - 695016</a:t>
            </a:r>
            <a:br>
              <a:rPr b="0" i="0" lang="en-US" sz="1800" u="none" cap="none" strike="noStrike"/>
            </a:br>
            <a:br>
              <a:rPr b="0" i="0" lang="en-US" sz="1800" u="none" cap="none" strike="noStrike"/>
            </a:br>
            <a:r>
              <a:rPr b="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="0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ARENTS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0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EACHERS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0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SSOCIATION</a:t>
            </a:r>
            <a:br>
              <a:rPr b="0" i="0" lang="en-US" sz="1800" u="none" cap="none" strike="noStrike"/>
            </a:br>
            <a:r>
              <a:rPr b="0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en-US" sz="1800" u="none" cap="none" strike="noStrike"/>
            </a:br>
            <a:r>
              <a:rPr b="0" lang="en-US" sz="3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ANNUAL GENERAL BODY MEETING  </a:t>
            </a:r>
            <a:br>
              <a:rPr b="0" lang="en-US" sz="1600" u="none" cap="none" strike="noStrike"/>
            </a:br>
            <a:r>
              <a:rPr b="0" lang="en-US" sz="3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2020 - 2021</a:t>
            </a:r>
            <a:endParaRPr b="0" sz="3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62"/>
          <p:cNvSpPr txBox="1"/>
          <p:nvPr/>
        </p:nvSpPr>
        <p:spPr>
          <a:xfrm>
            <a:off x="2909880" y="494640"/>
            <a:ext cx="2695680" cy="3182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4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" name="Google Shape;293;p62"/>
          <p:cNvPicPr preferRelativeResize="0"/>
          <p:nvPr/>
        </p:nvPicPr>
        <p:blipFill rotWithShape="1">
          <a:blip r:embed="rId3">
            <a:alphaModFix/>
          </a:blip>
          <a:srcRect b="1783" l="7158" r="7312" t="2842"/>
          <a:stretch/>
        </p:blipFill>
        <p:spPr>
          <a:xfrm>
            <a:off x="3240975" y="411850"/>
            <a:ext cx="3062100" cy="4029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294" name="Google Shape;294;p62"/>
          <p:cNvSpPr txBox="1"/>
          <p:nvPr/>
        </p:nvSpPr>
        <p:spPr>
          <a:xfrm>
            <a:off x="1083375" y="4727350"/>
            <a:ext cx="7377300" cy="15474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</a:t>
            </a:r>
            <a:r>
              <a:rPr b="1" lang="en-US" sz="3600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JAYPRAKASH JAIN</a:t>
            </a:r>
            <a:r>
              <a:rPr b="1" lang="en-US"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KG</a:t>
            </a:r>
            <a:r>
              <a:rPr b="1" lang="en-US" sz="37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37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1" lang="en-US"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Professor in Civil Engineering )</a:t>
            </a:r>
            <a:endParaRPr b="0" sz="36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63"/>
          <p:cNvSpPr txBox="1"/>
          <p:nvPr/>
        </p:nvSpPr>
        <p:spPr>
          <a:xfrm>
            <a:off x="600475" y="1676400"/>
            <a:ext cx="8406300" cy="47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1414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D9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1414"/>
              </a:spcBef>
              <a:spcAft>
                <a:spcPts val="0"/>
              </a:spcAft>
              <a:buClr>
                <a:srgbClr val="F1C232"/>
              </a:buClr>
              <a:buSzPts val="2800"/>
              <a:buFont typeface="Times New Roman"/>
              <a:buChar char="★"/>
            </a:pPr>
            <a:r>
              <a:rPr lang="en-US" sz="28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Joined in CET on Jan 1991</a:t>
            </a:r>
            <a:endParaRPr sz="28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Font typeface="Times New Roman"/>
              <a:buChar char="★"/>
            </a:pPr>
            <a:r>
              <a:rPr lang="en-US" sz="28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Also worked at RIT Kottayam </a:t>
            </a:r>
            <a:endParaRPr sz="28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Font typeface="Times New Roman"/>
              <a:buChar char="★"/>
            </a:pPr>
            <a:r>
              <a:rPr lang="en-US" sz="28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Got 31 years of service with Teaching , Research and Administration</a:t>
            </a:r>
            <a:endParaRPr sz="28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Font typeface="Times New Roman"/>
              <a:buChar char="★"/>
            </a:pPr>
            <a:r>
              <a:rPr lang="en-US" sz="2800" strike="noStrike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Father– Sri. G. Gopalan</a:t>
            </a:r>
            <a:endParaRPr sz="2800" strike="noStrike">
              <a:solidFill>
                <a:srgbClr val="F1C232"/>
              </a:solidFill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Font typeface="Times New Roman"/>
              <a:buChar char="★"/>
            </a:pPr>
            <a:r>
              <a:rPr lang="en-US" sz="2800" strike="noStrike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Mother – K Omana</a:t>
            </a:r>
            <a:endParaRPr sz="2800" strike="noStrike">
              <a:solidFill>
                <a:srgbClr val="F1C232"/>
              </a:solidFill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Font typeface="Times New Roman"/>
              <a:buChar char="★"/>
            </a:pPr>
            <a:r>
              <a:rPr lang="en-US" sz="2800" strike="noStrike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Native - Kollam</a:t>
            </a:r>
            <a:endParaRPr sz="2800" strike="noStrike">
              <a:solidFill>
                <a:srgbClr val="F1C232"/>
              </a:solidFill>
            </a:endParaRPr>
          </a:p>
        </p:txBody>
      </p:sp>
      <p:sp>
        <p:nvSpPr>
          <p:cNvPr id="301" name="Google Shape;301;p63"/>
          <p:cNvSpPr txBox="1"/>
          <p:nvPr/>
        </p:nvSpPr>
        <p:spPr>
          <a:xfrm>
            <a:off x="1431465" y="513445"/>
            <a:ext cx="6547200" cy="15474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PROF.</a:t>
            </a:r>
            <a:r>
              <a:rPr b="1" lang="en-US" sz="3200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JAYPRAKASH JAIN</a:t>
            </a:r>
            <a:r>
              <a:rPr b="1" lang="en-US" sz="3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KG</a:t>
            </a:r>
            <a:r>
              <a:rPr b="1" lang="en-US" sz="2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28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1" lang="en-US" sz="3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Professor in Civil Engineering )</a:t>
            </a:r>
            <a:endParaRPr b="0" sz="3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64"/>
          <p:cNvPicPr preferRelativeResize="0"/>
          <p:nvPr/>
        </p:nvPicPr>
        <p:blipFill rotWithShape="1">
          <a:blip r:embed="rId3">
            <a:alphaModFix/>
          </a:blip>
          <a:srcRect b="5123" l="0" r="0" t="0"/>
          <a:stretch/>
        </p:blipFill>
        <p:spPr>
          <a:xfrm>
            <a:off x="3134875" y="727775"/>
            <a:ext cx="3051900" cy="3744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308" name="Google Shape;308;p64"/>
          <p:cNvSpPr txBox="1"/>
          <p:nvPr/>
        </p:nvSpPr>
        <p:spPr>
          <a:xfrm>
            <a:off x="1566290" y="4830195"/>
            <a:ext cx="6547200" cy="15474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</a:t>
            </a:r>
            <a:r>
              <a:rPr b="1" lang="en-US" sz="3100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B THULASEEDHARAN NAIR </a:t>
            </a:r>
            <a:endParaRPr b="1" sz="31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(Professor in Civil Engineering)</a:t>
            </a:r>
            <a:endParaRPr b="1" sz="33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65"/>
          <p:cNvSpPr txBox="1"/>
          <p:nvPr/>
        </p:nvSpPr>
        <p:spPr>
          <a:xfrm>
            <a:off x="248825" y="1102700"/>
            <a:ext cx="8722200" cy="52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J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-374719" lvl="0" marL="457200" marR="0" rtl="0" algn="l">
              <a:lnSpc>
                <a:spcPct val="150000"/>
              </a:lnSpc>
              <a:spcBef>
                <a:spcPts val="1414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2969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Joined in CET on </a:t>
            </a:r>
            <a:r>
              <a:rPr lang="en-US" sz="2969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3/10/1991</a:t>
            </a:r>
            <a:endParaRPr sz="2969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719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2969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Got 30 years of Teaching, Research and Administration</a:t>
            </a:r>
            <a:endParaRPr sz="2969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719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2969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Well known as the Waterman of CET, Contributed well for the water management system of CET with a good vision</a:t>
            </a:r>
            <a:endParaRPr sz="2969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719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2969" strike="noStrike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Wife – Asha Pillai A, Assistant Superintendent of Post office</a:t>
            </a:r>
            <a:endParaRPr sz="2969" strike="noStrike">
              <a:solidFill>
                <a:srgbClr val="F1C232"/>
              </a:solidFill>
            </a:endParaRPr>
          </a:p>
          <a:p>
            <a:pPr indent="-374719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2969" strike="noStrike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</a:t>
            </a:r>
            <a:r>
              <a:rPr lang="en-US" sz="2969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969" strike="noStrike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-Athul T Narayanan</a:t>
            </a:r>
            <a:endParaRPr sz="2969" strike="noStrike">
              <a:solidFill>
                <a:srgbClr val="F1C232"/>
              </a:solidFill>
            </a:endParaRPr>
          </a:p>
          <a:p>
            <a:pPr indent="-374719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2969" strike="noStrike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Native place – Kulakada, Kottarakkara</a:t>
            </a:r>
            <a:endParaRPr sz="2969" strike="noStrike">
              <a:solidFill>
                <a:srgbClr val="F1C232"/>
              </a:solidFill>
            </a:endParaRPr>
          </a:p>
          <a:p>
            <a:pPr indent="-374719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2969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Retired on </a:t>
            </a:r>
            <a:r>
              <a:rPr lang="en-US" sz="2969" strike="noStrike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31/05/2021</a:t>
            </a:r>
            <a:endParaRPr sz="2969" strike="noStrike">
              <a:solidFill>
                <a:srgbClr val="F1C232"/>
              </a:solidFill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414"/>
              </a:spcBef>
              <a:spcAft>
                <a:spcPts val="0"/>
              </a:spcAft>
              <a:buNone/>
            </a:pPr>
            <a:r>
              <a:rPr b="0" lang="en-US" sz="2000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65"/>
          <p:cNvSpPr txBox="1"/>
          <p:nvPr/>
        </p:nvSpPr>
        <p:spPr>
          <a:xfrm>
            <a:off x="1310640" y="271920"/>
            <a:ext cx="6547200" cy="15474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</a:t>
            </a:r>
            <a:r>
              <a:rPr b="1" lang="en-US" sz="2800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B THULASEEDHARAN NAIR </a:t>
            </a:r>
            <a:endParaRPr b="1" sz="28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(Professor in Civil Engineering)</a:t>
            </a:r>
            <a:endParaRPr b="1" sz="28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66"/>
          <p:cNvSpPr txBox="1"/>
          <p:nvPr/>
        </p:nvSpPr>
        <p:spPr>
          <a:xfrm>
            <a:off x="922350" y="4750850"/>
            <a:ext cx="7323300" cy="12096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0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Dr. P</a:t>
            </a:r>
            <a:r>
              <a:rPr b="1" lang="en-US" sz="16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RABHAKUMARI</a:t>
            </a:r>
            <a:r>
              <a:rPr b="1" lang="en-US" sz="16000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K. S</a:t>
            </a:r>
            <a:endParaRPr b="0" sz="16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1" lang="en-US" sz="14400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1" lang="en-US" sz="14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Dept. of Civil Engineering</a:t>
            </a:r>
            <a:r>
              <a:rPr b="1" lang="en-US" sz="14400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b="0" sz="144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2" name="Google Shape;322;p66"/>
          <p:cNvPicPr preferRelativeResize="0"/>
          <p:nvPr/>
        </p:nvPicPr>
        <p:blipFill rotWithShape="1">
          <a:blip r:embed="rId3">
            <a:alphaModFix/>
          </a:blip>
          <a:srcRect b="4561" l="10992" r="3126" t="0"/>
          <a:stretch/>
        </p:blipFill>
        <p:spPr>
          <a:xfrm>
            <a:off x="2960400" y="721950"/>
            <a:ext cx="3223200" cy="3772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7"/>
          <p:cNvSpPr txBox="1"/>
          <p:nvPr/>
        </p:nvSpPr>
        <p:spPr>
          <a:xfrm>
            <a:off x="232775" y="2023375"/>
            <a:ext cx="8575200" cy="45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/>
          </a:bodyPr>
          <a:lstStyle/>
          <a:p>
            <a:pPr indent="-403374" lvl="0" marL="457200" marR="0" rtl="0" algn="l">
              <a:lnSpc>
                <a:spcPct val="115000"/>
              </a:lnSpc>
              <a:spcBef>
                <a:spcPts val="1414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3551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Joined CET on 2002</a:t>
            </a:r>
            <a:endParaRPr sz="3551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3374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3551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Worked at GEC Barton hill  also </a:t>
            </a:r>
            <a:endParaRPr sz="3551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3374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3551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 years of service with Teaching, Research and Administration .</a:t>
            </a:r>
            <a:endParaRPr sz="3551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3374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3551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Husband  - L .Vijayakumar</a:t>
            </a:r>
            <a:r>
              <a:rPr lang="en-US" sz="3551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551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3374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3551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Daughters  - Er. Jayalekshmi and Dr.  Jaya Priya </a:t>
            </a:r>
            <a:endParaRPr sz="3551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3374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3551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Retired on 31/03/2021 </a:t>
            </a:r>
            <a:endParaRPr i="0" sz="3551" u="none" cap="none" strike="noStrike">
              <a:solidFill>
                <a:srgbClr val="F1C232"/>
              </a:solidFill>
            </a:endParaRPr>
          </a:p>
          <a:p>
            <a:pPr indent="0" lvl="4" marL="0" marR="0" rtl="0" algn="l">
              <a:lnSpc>
                <a:spcPct val="120000"/>
              </a:lnSpc>
              <a:spcBef>
                <a:spcPts val="1414"/>
              </a:spcBef>
              <a:spcAft>
                <a:spcPts val="0"/>
              </a:spcAft>
              <a:buNone/>
            </a:pPr>
            <a:r>
              <a:rPr i="0" lang="en-US" sz="2129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b="0" i="0" lang="en-US" sz="2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30221" lvl="4" marL="343080" marR="0" rtl="0" algn="l">
              <a:lnSpc>
                <a:spcPct val="120000"/>
              </a:lnSpc>
              <a:spcBef>
                <a:spcPts val="1414"/>
              </a:spcBef>
              <a:spcAft>
                <a:spcPts val="0"/>
              </a:spcAft>
              <a:buClr>
                <a:srgbClr val="FFFFFF"/>
              </a:buClr>
              <a:buSzPct val="45000"/>
              <a:buFont typeface="Noto Sans Symbols"/>
              <a:buChar char="○"/>
            </a:pPr>
            <a:r>
              <a:rPr b="0" i="0" lang="en-US" sz="2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67"/>
          <p:cNvSpPr txBox="1"/>
          <p:nvPr/>
        </p:nvSpPr>
        <p:spPr>
          <a:xfrm>
            <a:off x="465575" y="519275"/>
            <a:ext cx="7574100" cy="13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4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Dr. PRABHAKUMARI K. S</a:t>
            </a:r>
            <a:endParaRPr sz="14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3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(Dept. of Civil Engineering)</a:t>
            </a:r>
            <a:endParaRPr sz="13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1" sz="120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68"/>
          <p:cNvSpPr txBox="1"/>
          <p:nvPr/>
        </p:nvSpPr>
        <p:spPr>
          <a:xfrm>
            <a:off x="125400" y="1983950"/>
            <a:ext cx="8893200" cy="20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 u="sng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DEPT. ELECTRONICS AND COMMUNICATION ENGINEERING</a:t>
            </a:r>
            <a:endParaRPr b="0" sz="3500" u="sng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69"/>
          <p:cNvSpPr txBox="1"/>
          <p:nvPr/>
        </p:nvSpPr>
        <p:spPr>
          <a:xfrm>
            <a:off x="143250" y="4602975"/>
            <a:ext cx="8576700" cy="19617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 fontScale="25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400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</a:t>
            </a:r>
            <a:r>
              <a:rPr b="1" lang="en-US" sz="14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ROF</a:t>
            </a:r>
            <a:r>
              <a:rPr b="1" lang="en-US" sz="14400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b="1" lang="en-US" sz="14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JAYAKRISHNARAJ</a:t>
            </a:r>
            <a:r>
              <a:rPr b="1" lang="en-US" sz="14400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</a:t>
            </a:r>
            <a:endParaRPr b="1" sz="144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419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Professor and Head</a:t>
            </a:r>
            <a:endParaRPr b="1" sz="11419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419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Dept. of  Electronics and Communication Engineering</a:t>
            </a:r>
            <a:endParaRPr b="0" sz="11419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2" name="Google Shape;342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33800" y="805776"/>
            <a:ext cx="2876400" cy="3528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70"/>
          <p:cNvSpPr txBox="1"/>
          <p:nvPr/>
        </p:nvSpPr>
        <p:spPr>
          <a:xfrm>
            <a:off x="453600" y="1629025"/>
            <a:ext cx="8236800" cy="46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7500" lnSpcReduction="20000"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414"/>
              </a:spcBef>
              <a:spcAft>
                <a:spcPts val="0"/>
              </a:spcAft>
              <a:buNone/>
            </a:pPr>
            <a:r>
              <a:t/>
            </a:r>
            <a:endParaRPr b="1" sz="3164">
              <a:solidFill>
                <a:srgbClr val="FFD9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006" lvl="0" marL="457200" marR="0" rtl="0" algn="l">
              <a:lnSpc>
                <a:spcPct val="115000"/>
              </a:lnSpc>
              <a:spcBef>
                <a:spcPts val="1414"/>
              </a:spcBef>
              <a:spcAft>
                <a:spcPts val="0"/>
              </a:spcAft>
              <a:buClr>
                <a:srgbClr val="F1C232"/>
              </a:buClr>
              <a:buSzPct val="41666"/>
              <a:buFont typeface="Times New Roman"/>
              <a:buChar char="★"/>
            </a:pPr>
            <a:r>
              <a:rPr lang="en-US" sz="60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Joined CET on  1990, Worked at GEC idukki and Kannur also</a:t>
            </a:r>
            <a:endParaRPr sz="60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7486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43589"/>
              <a:buFont typeface="Times New Roman"/>
              <a:buChar char="★"/>
            </a:pPr>
            <a:r>
              <a:rPr lang="en-US" sz="60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 </a:t>
            </a:r>
            <a:r>
              <a:rPr lang="en-US" sz="60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Years</a:t>
            </a:r>
            <a:r>
              <a:rPr lang="en-US" sz="60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service with Teaching , Research and Administration</a:t>
            </a:r>
            <a:endParaRPr sz="60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7486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43589"/>
              <a:buFont typeface="Times New Roman"/>
              <a:buChar char="★"/>
            </a:pPr>
            <a:r>
              <a:rPr lang="en-US" sz="60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Coordinated</a:t>
            </a:r>
            <a:r>
              <a:rPr lang="en-US" sz="60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CET Campus </a:t>
            </a:r>
            <a:r>
              <a:rPr lang="en-US" sz="60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Beautification activities</a:t>
            </a:r>
            <a:r>
              <a:rPr lang="en-US" sz="60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60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7486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43589"/>
              <a:buFont typeface="Times New Roman"/>
              <a:buChar char="★"/>
            </a:pPr>
            <a:r>
              <a:rPr lang="en-US" sz="60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Wife - C T Bindhu I R S (Asst.commissioner of central Excise and Customs)</a:t>
            </a:r>
            <a:endParaRPr sz="60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7486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43589"/>
              <a:buFont typeface="Times New Roman"/>
              <a:buChar char="★"/>
            </a:pPr>
            <a:r>
              <a:rPr lang="en-US" sz="60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 - Ashwin J Raj </a:t>
            </a:r>
            <a:endParaRPr sz="60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7486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43589"/>
              <a:buFont typeface="Times New Roman"/>
              <a:buChar char="★"/>
            </a:pPr>
            <a:r>
              <a:rPr lang="en-US" sz="60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Daughter - Devi Priya J Raj</a:t>
            </a:r>
            <a:endParaRPr sz="60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7486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43589"/>
              <a:buFont typeface="Times New Roman"/>
              <a:buChar char="★"/>
            </a:pPr>
            <a:r>
              <a:rPr lang="en-US" sz="60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Retired on 31/05/2021 </a:t>
            </a:r>
            <a:endParaRPr sz="6000">
              <a:solidFill>
                <a:srgbClr val="FFD9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9" name="Google Shape;349;p70"/>
          <p:cNvSpPr txBox="1"/>
          <p:nvPr/>
        </p:nvSpPr>
        <p:spPr>
          <a:xfrm>
            <a:off x="537175" y="304400"/>
            <a:ext cx="775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70"/>
          <p:cNvSpPr txBox="1"/>
          <p:nvPr/>
        </p:nvSpPr>
        <p:spPr>
          <a:xfrm>
            <a:off x="143250" y="107175"/>
            <a:ext cx="8576700" cy="19617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 fontScale="25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400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</a:t>
            </a:r>
            <a:r>
              <a:rPr b="1" lang="en-US" sz="14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ROF</a:t>
            </a:r>
            <a:r>
              <a:rPr b="1" lang="en-US" sz="14400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b="1" lang="en-US" sz="14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JAYAKRISHNARAJ</a:t>
            </a:r>
            <a:r>
              <a:rPr b="1" lang="en-US" sz="14400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</a:t>
            </a:r>
            <a:endParaRPr b="1" sz="144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419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Professor and Head</a:t>
            </a:r>
            <a:endParaRPr b="1" sz="11419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419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Dept. of  Electronics and Communication Engineering</a:t>
            </a:r>
            <a:endParaRPr b="0" sz="11419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71"/>
          <p:cNvSpPr txBox="1"/>
          <p:nvPr/>
        </p:nvSpPr>
        <p:spPr>
          <a:xfrm>
            <a:off x="247800" y="4995075"/>
            <a:ext cx="8648400" cy="1504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0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="1" lang="en-US" sz="16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ROF</a:t>
            </a:r>
            <a:r>
              <a:rPr b="1" lang="en-US" sz="16000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A</a:t>
            </a:r>
            <a:r>
              <a:rPr b="1" lang="en-US" sz="16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MBY</a:t>
            </a:r>
            <a:r>
              <a:rPr b="1" lang="en-US" sz="16000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</a:t>
            </a:r>
            <a:r>
              <a:rPr b="1" lang="en-US" sz="16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1" lang="en-US" sz="16000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</a:t>
            </a:r>
            <a:endParaRPr b="1" sz="16000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1419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(Professor in Electronics and Communication Engineering)</a:t>
            </a:r>
            <a:endParaRPr sz="11419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sz="28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7" name="Google Shape;357;p71"/>
          <p:cNvPicPr preferRelativeResize="0"/>
          <p:nvPr/>
        </p:nvPicPr>
        <p:blipFill rotWithShape="1">
          <a:blip r:embed="rId3">
            <a:alphaModFix/>
          </a:blip>
          <a:srcRect b="2324" l="8283" r="3315" t="0"/>
          <a:stretch/>
        </p:blipFill>
        <p:spPr>
          <a:xfrm>
            <a:off x="2378675" y="324375"/>
            <a:ext cx="4263000" cy="4420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54"/>
          <p:cNvSpPr txBox="1"/>
          <p:nvPr/>
        </p:nvSpPr>
        <p:spPr>
          <a:xfrm>
            <a:off x="0" y="2928600"/>
            <a:ext cx="9143640" cy="86004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FAREWELL…</a:t>
            </a:r>
            <a:endParaRPr b="0" i="0" sz="6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54"/>
          <p:cNvSpPr txBox="1"/>
          <p:nvPr/>
        </p:nvSpPr>
        <p:spPr>
          <a:xfrm>
            <a:off x="866520" y="4777560"/>
            <a:ext cx="6620760" cy="860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72"/>
          <p:cNvSpPr txBox="1"/>
          <p:nvPr/>
        </p:nvSpPr>
        <p:spPr>
          <a:xfrm>
            <a:off x="169350" y="1761850"/>
            <a:ext cx="8805300" cy="46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/>
          </a:bodyPr>
          <a:lstStyle/>
          <a:p>
            <a:pPr indent="-400561" lvl="0" marL="457200" marR="0" rtl="0" algn="l">
              <a:lnSpc>
                <a:spcPct val="115000"/>
              </a:lnSpc>
              <a:spcBef>
                <a:spcPts val="1414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3868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One year industrial experience as </a:t>
            </a:r>
            <a:r>
              <a:rPr lang="en-US" sz="3868" strike="noStrike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Electronic Engineer </a:t>
            </a:r>
            <a:endParaRPr sz="3868" strike="noStrike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561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3868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Worked at IHRD institutions, GEC Wayanad, GEC Barton hill, GEC Idukki and CET</a:t>
            </a:r>
            <a:r>
              <a:rPr lang="en-US" sz="3868" strike="noStrike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3868" strike="noStrike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561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3868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Got 31 years of service with Teaching Research and Administration</a:t>
            </a:r>
            <a:r>
              <a:rPr lang="en-US" sz="3868" strike="noStrike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3868" strike="noStrike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561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3868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Wife  -Sindhu T P</a:t>
            </a:r>
            <a:endParaRPr sz="3868">
              <a:solidFill>
                <a:srgbClr val="F1C232"/>
              </a:solidFill>
            </a:endParaRPr>
          </a:p>
          <a:p>
            <a:pPr indent="-40056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3868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Daughters - Amrita Kiran and  Aparna Kiran</a:t>
            </a:r>
            <a:endParaRPr sz="3868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561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3868" strike="noStrike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Retired on  31/03/2021 </a:t>
            </a:r>
            <a:endParaRPr sz="3159" strike="noStrike"/>
          </a:p>
        </p:txBody>
      </p:sp>
      <p:sp>
        <p:nvSpPr>
          <p:cNvPr id="364" name="Google Shape;364;p72"/>
          <p:cNvSpPr txBox="1"/>
          <p:nvPr/>
        </p:nvSpPr>
        <p:spPr>
          <a:xfrm>
            <a:off x="471450" y="161050"/>
            <a:ext cx="8201100" cy="11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PROF. AMBY A. K</a:t>
            </a:r>
            <a:endParaRPr b="1" sz="136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0219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(Professor in Electronics and Communication Engineering)</a:t>
            </a:r>
            <a:endParaRPr sz="10219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73"/>
          <p:cNvSpPr txBox="1"/>
          <p:nvPr/>
        </p:nvSpPr>
        <p:spPr>
          <a:xfrm>
            <a:off x="501375" y="4789800"/>
            <a:ext cx="8254800" cy="14490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0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Prof. Sasikumar V.V</a:t>
            </a:r>
            <a:endParaRPr b="0" sz="16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1419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(Professor in Electronics and Communication Engineering)</a:t>
            </a:r>
            <a:endParaRPr sz="11419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40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71" name="Google Shape;371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5600" y="152400"/>
            <a:ext cx="3363900" cy="4485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74"/>
          <p:cNvSpPr txBox="1"/>
          <p:nvPr/>
        </p:nvSpPr>
        <p:spPr>
          <a:xfrm>
            <a:off x="453600" y="1629025"/>
            <a:ext cx="8236800" cy="46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1414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b="1" sz="1889">
              <a:solidFill>
                <a:srgbClr val="FFD9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4142" lvl="0" marL="457200" marR="0" rtl="0" algn="l">
              <a:lnSpc>
                <a:spcPct val="95000"/>
              </a:lnSpc>
              <a:spcBef>
                <a:spcPts val="1414"/>
              </a:spcBef>
              <a:spcAft>
                <a:spcPts val="0"/>
              </a:spcAft>
              <a:buClr>
                <a:srgbClr val="F1C232"/>
              </a:buClr>
              <a:buSzPts val="875"/>
              <a:buFont typeface="Times New Roman"/>
              <a:buChar char="★"/>
            </a:pPr>
            <a:r>
              <a:rPr lang="en-US" sz="3751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 than 30 Years of service with Teaching , Research and Administration</a:t>
            </a:r>
            <a:endParaRPr sz="3751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4142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875"/>
              <a:buFont typeface="Times New Roman"/>
              <a:buChar char="★"/>
            </a:pPr>
            <a:r>
              <a:rPr lang="en-US" sz="3751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good organizer  and consultant of service matters</a:t>
            </a:r>
            <a:endParaRPr sz="3751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4142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875"/>
              <a:buFont typeface="Times New Roman"/>
              <a:buChar char="★"/>
            </a:pPr>
            <a:r>
              <a:rPr lang="en-US" sz="3751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Retired on 31/05/2021 </a:t>
            </a:r>
            <a:endParaRPr sz="3751">
              <a:solidFill>
                <a:srgbClr val="FFD9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7" name="Google Shape;377;p74"/>
          <p:cNvSpPr txBox="1"/>
          <p:nvPr/>
        </p:nvSpPr>
        <p:spPr>
          <a:xfrm>
            <a:off x="501375" y="217800"/>
            <a:ext cx="8254800" cy="14490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0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Prof. Sasikumar V.V</a:t>
            </a:r>
            <a:endParaRPr b="0" sz="16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1419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(Professor in Electronics and Communication Engineering)</a:t>
            </a:r>
            <a:endParaRPr sz="11419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40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75"/>
          <p:cNvSpPr txBox="1"/>
          <p:nvPr/>
        </p:nvSpPr>
        <p:spPr>
          <a:xfrm>
            <a:off x="483450" y="4932725"/>
            <a:ext cx="8397900" cy="15204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92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Dr. </a:t>
            </a:r>
            <a:r>
              <a:rPr b="1" lang="en-US" sz="16092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JAMES</a:t>
            </a:r>
            <a:r>
              <a:rPr b="1" lang="en-US" sz="16092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T.G</a:t>
            </a:r>
            <a:endParaRPr b="1" sz="16092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1419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(Professor in Electronics and Communication Engineering)</a:t>
            </a:r>
            <a:endParaRPr sz="11419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40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84" name="Google Shape;384;p75"/>
          <p:cNvPicPr preferRelativeResize="0"/>
          <p:nvPr/>
        </p:nvPicPr>
        <p:blipFill rotWithShape="1">
          <a:blip r:embed="rId3">
            <a:alphaModFix/>
          </a:blip>
          <a:srcRect b="0" l="2882" r="2608" t="0"/>
          <a:stretch/>
        </p:blipFill>
        <p:spPr>
          <a:xfrm>
            <a:off x="2799288" y="581450"/>
            <a:ext cx="3545400" cy="4136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76"/>
          <p:cNvSpPr txBox="1"/>
          <p:nvPr/>
        </p:nvSpPr>
        <p:spPr>
          <a:xfrm>
            <a:off x="228600" y="1450400"/>
            <a:ext cx="8814000" cy="53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93700" lvl="0" marL="457200" marR="0" rtl="0" algn="l">
              <a:lnSpc>
                <a:spcPct val="115000"/>
              </a:lnSpc>
              <a:spcBef>
                <a:spcPts val="1414"/>
              </a:spcBef>
              <a:spcAft>
                <a:spcPts val="0"/>
              </a:spcAft>
              <a:buClr>
                <a:srgbClr val="F1C232"/>
              </a:buClr>
              <a:buSzPts val="2600"/>
              <a:buFont typeface="Times New Roman"/>
              <a:buChar char="★"/>
            </a:pPr>
            <a:r>
              <a:rPr lang="en-US" sz="2600" strike="noStrike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Join</a:t>
            </a:r>
            <a:r>
              <a:rPr lang="en-US" sz="26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 </a:t>
            </a:r>
            <a:r>
              <a:rPr lang="en-US" sz="2600" strike="noStrike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CET</a:t>
            </a:r>
            <a:r>
              <a:rPr lang="en-US" sz="26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as </a:t>
            </a:r>
            <a:r>
              <a:rPr lang="en-US" sz="2600" strike="noStrike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Workshop </a:t>
            </a:r>
            <a:r>
              <a:rPr lang="en-US" sz="26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Instructor In</a:t>
            </a:r>
            <a:r>
              <a:rPr lang="en-US" sz="26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strike="noStrike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1989)</a:t>
            </a:r>
            <a:endParaRPr sz="2600" strike="noStrike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600"/>
              <a:buFont typeface="Times New Roman"/>
              <a:buChar char="★"/>
            </a:pPr>
            <a:r>
              <a:rPr lang="en-US" sz="26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Became </a:t>
            </a:r>
            <a:r>
              <a:rPr lang="en-US" sz="2600" strike="noStrike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Lecturer in Electronics </a:t>
            </a:r>
            <a:r>
              <a:rPr lang="en-US" sz="26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lang="en-US" sz="2600" strike="noStrike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2001</a:t>
            </a:r>
            <a:endParaRPr sz="2600" strike="noStrike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600"/>
              <a:buFont typeface="Times New Roman"/>
              <a:buChar char="★"/>
            </a:pPr>
            <a:r>
              <a:rPr lang="en-US" sz="26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32 Years of service with Teaching, Research and Administration</a:t>
            </a:r>
            <a:endParaRPr sz="26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600"/>
              <a:buFont typeface="Times New Roman"/>
              <a:buChar char="★"/>
            </a:pPr>
            <a:r>
              <a:rPr lang="en-US" sz="26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Also worked in Abdul KalamTechnological University</a:t>
            </a:r>
            <a:endParaRPr sz="26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600"/>
              <a:buFont typeface="Times New Roman"/>
              <a:buChar char="★"/>
            </a:pPr>
            <a:r>
              <a:rPr lang="en-US" sz="26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Coordinated Pulse Oximeter Research and Development </a:t>
            </a:r>
            <a:endParaRPr sz="26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600"/>
              <a:buFont typeface="Times New Roman"/>
              <a:buChar char="★"/>
            </a:pPr>
            <a:r>
              <a:rPr lang="en-US" sz="26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Wife - Manju Susan Cherian (Asst. Executive Engineer,KSEB)</a:t>
            </a:r>
            <a:endParaRPr sz="2600">
              <a:solidFill>
                <a:srgbClr val="F1C232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600"/>
              <a:buFont typeface="Times New Roman"/>
              <a:buChar char="★"/>
            </a:pPr>
            <a:r>
              <a:rPr lang="en-US" sz="26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 - Jerrin George James</a:t>
            </a:r>
            <a:endParaRPr sz="2600">
              <a:solidFill>
                <a:srgbClr val="F1C232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600"/>
              <a:buFont typeface="Times New Roman"/>
              <a:buChar char="★"/>
            </a:pPr>
            <a:r>
              <a:rPr lang="en-US" sz="26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Daughter - Merrin Sairah James(student)</a:t>
            </a:r>
            <a:endParaRPr sz="2600">
              <a:solidFill>
                <a:srgbClr val="F1C232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600"/>
              <a:buFont typeface="Times New Roman"/>
              <a:buChar char="★"/>
            </a:pPr>
            <a:r>
              <a:rPr lang="en-US" sz="2600" strike="noStrike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Retired on 31/05/2021</a:t>
            </a:r>
            <a:endParaRPr sz="2600" strike="noStrike">
              <a:solidFill>
                <a:srgbClr val="F1C232"/>
              </a:solidFill>
            </a:endParaRPr>
          </a:p>
        </p:txBody>
      </p:sp>
      <p:sp>
        <p:nvSpPr>
          <p:cNvPr id="391" name="Google Shape;391;p76"/>
          <p:cNvSpPr txBox="1"/>
          <p:nvPr/>
        </p:nvSpPr>
        <p:spPr>
          <a:xfrm>
            <a:off x="501375" y="322300"/>
            <a:ext cx="757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76"/>
          <p:cNvSpPr txBox="1"/>
          <p:nvPr/>
        </p:nvSpPr>
        <p:spPr>
          <a:xfrm>
            <a:off x="501375" y="161150"/>
            <a:ext cx="7932300" cy="11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Dr. JAMES T.G</a:t>
            </a:r>
            <a:endParaRPr b="1" sz="136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0219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(Professor in Electronics and Communication Engineering)</a:t>
            </a:r>
            <a:endParaRPr sz="10219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40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77"/>
          <p:cNvSpPr txBox="1"/>
          <p:nvPr/>
        </p:nvSpPr>
        <p:spPr>
          <a:xfrm>
            <a:off x="0" y="1924400"/>
            <a:ext cx="8929200" cy="146850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500" u="sng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</a:t>
            </a:r>
            <a:r>
              <a:rPr b="1" lang="en-US" sz="3500" u="sng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T. OF MECHANICAL ENGINEERING</a:t>
            </a:r>
            <a:endParaRPr b="1" sz="3500" u="sng" strike="noStrike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78"/>
          <p:cNvSpPr txBox="1"/>
          <p:nvPr/>
        </p:nvSpPr>
        <p:spPr>
          <a:xfrm>
            <a:off x="757950" y="4799100"/>
            <a:ext cx="7999800" cy="16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51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Dr. S J</a:t>
            </a:r>
            <a:r>
              <a:rPr b="1" lang="en-US" sz="1605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AYAKUMAR</a:t>
            </a:r>
            <a:endParaRPr b="1" sz="1605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998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PG DEAN</a:t>
            </a:r>
            <a:endParaRPr b="1" sz="12998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1" lang="en-US" sz="14169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(Professor in  Mechanical Engineering)</a:t>
            </a:r>
            <a:endParaRPr b="0" sz="14169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sz="14969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5" name="Google Shape;405;p78"/>
          <p:cNvPicPr preferRelativeResize="0"/>
          <p:nvPr/>
        </p:nvPicPr>
        <p:blipFill rotWithShape="1">
          <a:blip r:embed="rId3">
            <a:alphaModFix/>
          </a:blip>
          <a:srcRect b="2039" l="6955" r="7486" t="6073"/>
          <a:stretch/>
        </p:blipFill>
        <p:spPr>
          <a:xfrm>
            <a:off x="2118900" y="608800"/>
            <a:ext cx="4906200" cy="3903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79"/>
          <p:cNvSpPr txBox="1"/>
          <p:nvPr/>
        </p:nvSpPr>
        <p:spPr>
          <a:xfrm>
            <a:off x="467640" y="4293000"/>
            <a:ext cx="7772040" cy="136764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79"/>
          <p:cNvSpPr txBox="1"/>
          <p:nvPr/>
        </p:nvSpPr>
        <p:spPr>
          <a:xfrm>
            <a:off x="453150" y="303300"/>
            <a:ext cx="7999800" cy="16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12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Dr. S J</a:t>
            </a:r>
            <a:r>
              <a:rPr b="1" lang="en-US" sz="3112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AYAKUMAR</a:t>
            </a:r>
            <a:endParaRPr b="1" sz="3112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49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PG DEAN</a:t>
            </a:r>
            <a:endParaRPr b="1" sz="2349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1" lang="en-US" sz="2642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(Professor in  Mechanical Engineering)</a:t>
            </a:r>
            <a:endParaRPr b="0" sz="2642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sz="2842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79"/>
          <p:cNvSpPr txBox="1"/>
          <p:nvPr/>
        </p:nvSpPr>
        <p:spPr>
          <a:xfrm>
            <a:off x="228600" y="1975800"/>
            <a:ext cx="8814000" cy="46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93700" lvl="0" marL="457200" marR="0" rtl="0" algn="l">
              <a:lnSpc>
                <a:spcPct val="115000"/>
              </a:lnSpc>
              <a:spcBef>
                <a:spcPts val="1414"/>
              </a:spcBef>
              <a:spcAft>
                <a:spcPts val="0"/>
              </a:spcAft>
              <a:buClr>
                <a:srgbClr val="F1C232"/>
              </a:buClr>
              <a:buSzPts val="2600"/>
              <a:buFont typeface="Times New Roman"/>
              <a:buChar char="★"/>
            </a:pPr>
            <a:r>
              <a:rPr lang="en-US" sz="26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31 years of service with Teaching , Research and Administration </a:t>
            </a:r>
            <a:endParaRPr sz="26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600"/>
              <a:buFont typeface="Times New Roman"/>
              <a:buChar char="★"/>
            </a:pPr>
            <a:r>
              <a:rPr lang="en-US" sz="26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Worked at RIT Kottayam, GEC Thrissur, GEC Bartonhill , GEC Idukki and  and CET</a:t>
            </a:r>
            <a:endParaRPr sz="26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600"/>
              <a:buFont typeface="Times New Roman"/>
              <a:buChar char="★"/>
            </a:pPr>
            <a:r>
              <a:rPr lang="en-US" sz="26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Also worked at DTE as SPFU- Director </a:t>
            </a:r>
            <a:endParaRPr sz="26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600"/>
              <a:buFont typeface="Times New Roman"/>
              <a:buChar char="★"/>
            </a:pPr>
            <a:r>
              <a:rPr lang="en-US" sz="26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Coordinated activities to start new Engineering Institutions</a:t>
            </a:r>
            <a:endParaRPr sz="26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600"/>
              <a:buFont typeface="Times New Roman"/>
              <a:buChar char="★"/>
            </a:pPr>
            <a:r>
              <a:rPr lang="en-US" sz="26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Served as Principal at Kidangoor Engineering College</a:t>
            </a:r>
            <a:endParaRPr sz="26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600"/>
              <a:buFont typeface="Times New Roman"/>
              <a:buChar char="★"/>
            </a:pPr>
            <a:r>
              <a:rPr lang="en-US" sz="26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Successfully co ordinated  PG online admission programs</a:t>
            </a:r>
            <a:endParaRPr sz="26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600"/>
              <a:buFont typeface="Times New Roman"/>
              <a:buChar char="★"/>
            </a:pPr>
            <a:r>
              <a:rPr lang="en-US" sz="26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Wife , Usha is working as Asst. General Manager-BSNL</a:t>
            </a:r>
            <a:endParaRPr sz="26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600"/>
              <a:buFont typeface="Times New Roman"/>
              <a:buChar char="★"/>
            </a:pPr>
            <a:r>
              <a:rPr lang="en-US" sz="26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Daughters</a:t>
            </a:r>
            <a:r>
              <a:rPr lang="en-US" sz="26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are Dr. Parvathy J and Nandana (MBBS student)</a:t>
            </a:r>
            <a:endParaRPr sz="26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80"/>
          <p:cNvSpPr txBox="1"/>
          <p:nvPr/>
        </p:nvSpPr>
        <p:spPr>
          <a:xfrm>
            <a:off x="462525" y="4836375"/>
            <a:ext cx="8362200" cy="14439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Dr. ANIL LAL S</a:t>
            </a:r>
            <a:endParaRPr b="1" sz="160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HOD</a:t>
            </a:r>
            <a:r>
              <a:rPr b="1" lang="en-US" sz="16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160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4169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Dept. of Mechanical Engineering</a:t>
            </a:r>
            <a:endParaRPr sz="14169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4169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sz="28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0" name="Google Shape;420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4963" y="511875"/>
            <a:ext cx="3190800" cy="4324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81"/>
          <p:cNvSpPr txBox="1"/>
          <p:nvPr>
            <p:ph idx="1" type="body"/>
          </p:nvPr>
        </p:nvSpPr>
        <p:spPr>
          <a:xfrm>
            <a:off x="457350" y="2017100"/>
            <a:ext cx="8495700" cy="464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8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D966"/>
              </a:solidFill>
              <a:highlight>
                <a:schemeClr val="dk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1736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3022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Joined in CET on 1994</a:t>
            </a:r>
            <a:endParaRPr sz="3022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1736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3022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Worked at GEC Kannur and </a:t>
            </a:r>
            <a:r>
              <a:rPr lang="en-US" sz="3022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GEC Barton Hill</a:t>
            </a:r>
            <a:endParaRPr sz="3022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1736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3022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Got four years of  experience at  IGCAR,Kalpakkam</a:t>
            </a:r>
            <a:endParaRPr sz="3022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1736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3022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31 years of service with Teaching, Research and Administration. </a:t>
            </a:r>
            <a:endParaRPr sz="3022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1736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3022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Author of Text books in Engineering Mathematics</a:t>
            </a:r>
            <a:endParaRPr sz="3022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1736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3022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excellent researcher in Computational Fluid Dynamics</a:t>
            </a:r>
            <a:endParaRPr sz="3022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1736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Char char="★"/>
            </a:pPr>
            <a:r>
              <a:rPr lang="en-US" sz="3022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Wife - Chief Engineer in KWA</a:t>
            </a:r>
            <a:endParaRPr sz="3022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1736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3022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 - Graduate from IIT Madras</a:t>
            </a:r>
            <a:endParaRPr sz="3022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1736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3022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Retired on 31/05/2021</a:t>
            </a:r>
            <a:endParaRPr sz="3022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>
              <a:solidFill>
                <a:srgbClr val="FFD9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00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9900"/>
              </a:solidFill>
              <a:highlight>
                <a:schemeClr val="dk1"/>
              </a:highlight>
            </a:endParaRPr>
          </a:p>
        </p:txBody>
      </p:sp>
      <p:sp>
        <p:nvSpPr>
          <p:cNvPr id="427" name="Google Shape;427;p81"/>
          <p:cNvSpPr txBox="1"/>
          <p:nvPr/>
        </p:nvSpPr>
        <p:spPr>
          <a:xfrm>
            <a:off x="429750" y="179050"/>
            <a:ext cx="8469600" cy="14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4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Dr. ANIL LAL S</a:t>
            </a:r>
            <a:endParaRPr b="1" sz="140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2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HOD </a:t>
            </a:r>
            <a:endParaRPr b="1" sz="120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Dept. of Mechanical Engineering</a:t>
            </a:r>
            <a:endParaRPr sz="1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5"/>
          <p:cNvSpPr txBox="1"/>
          <p:nvPr/>
        </p:nvSpPr>
        <p:spPr>
          <a:xfrm>
            <a:off x="838200" y="2475240"/>
            <a:ext cx="7772100" cy="1728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 u="sng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DEPT.  </a:t>
            </a:r>
            <a:r>
              <a:rPr b="1" lang="en-US" sz="3800" u="sng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CIVIL ENGINEERING</a:t>
            </a:r>
            <a:endParaRPr b="1" sz="3800" u="sng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82"/>
          <p:cNvSpPr txBox="1"/>
          <p:nvPr/>
        </p:nvSpPr>
        <p:spPr>
          <a:xfrm>
            <a:off x="565353" y="5162200"/>
            <a:ext cx="8013300" cy="14439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0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="1" lang="en-US" sz="16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ROF</a:t>
            </a:r>
            <a:r>
              <a:rPr b="1" lang="en-US" sz="16000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b="1" lang="en-US" sz="16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SUMESH V</a:t>
            </a:r>
            <a:endParaRPr b="1" sz="16000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4169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(Professor in </a:t>
            </a:r>
            <a:r>
              <a:rPr b="1" lang="en-US" sz="14169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Mechanical Engineering)</a:t>
            </a:r>
            <a:endParaRPr sz="14169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sz="28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4" name="Google Shape;434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900" y="77225"/>
            <a:ext cx="3916500" cy="4896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83"/>
          <p:cNvSpPr txBox="1"/>
          <p:nvPr/>
        </p:nvSpPr>
        <p:spPr>
          <a:xfrm>
            <a:off x="295200" y="1503900"/>
            <a:ext cx="8496300" cy="49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/>
            </a:br>
            <a:endParaRPr b="0" sz="4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83"/>
          <p:cNvSpPr txBox="1"/>
          <p:nvPr>
            <p:ph idx="1" type="body"/>
          </p:nvPr>
        </p:nvSpPr>
        <p:spPr>
          <a:xfrm>
            <a:off x="457200" y="2189900"/>
            <a:ext cx="8496300" cy="411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1C232"/>
              </a:solidFill>
            </a:endParaRPr>
          </a:p>
          <a:p>
            <a:pPr indent="-428307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34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Joined CET in 02/07/2003</a:t>
            </a:r>
            <a:endParaRPr sz="34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28307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34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 Year so Industry experience</a:t>
            </a:r>
            <a:endParaRPr sz="34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28307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34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 Years of Teaching , Research and Administration</a:t>
            </a:r>
            <a:endParaRPr sz="34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28307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34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 </a:t>
            </a:r>
            <a:r>
              <a:rPr lang="en-US" sz="34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ordained</a:t>
            </a:r>
            <a:r>
              <a:rPr lang="en-US" sz="34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CET safety protocols </a:t>
            </a:r>
            <a:endParaRPr sz="34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28307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34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Contributed services as Bus Secratary to CET</a:t>
            </a:r>
            <a:endParaRPr sz="34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28307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34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Wife - Bala Divya</a:t>
            </a:r>
            <a:endParaRPr sz="34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28307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34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Son- Varun S(Student)</a:t>
            </a:r>
            <a:endParaRPr sz="34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28307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34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Retired on 31/03/2021</a:t>
            </a:r>
            <a:endParaRPr sz="34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rgbClr val="F1C232"/>
              </a:solidFill>
              <a:highlight>
                <a:schemeClr val="dk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2" name="Google Shape;442;p83"/>
          <p:cNvSpPr txBox="1"/>
          <p:nvPr/>
        </p:nvSpPr>
        <p:spPr>
          <a:xfrm>
            <a:off x="573000" y="465550"/>
            <a:ext cx="7502700" cy="11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4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Prof. SUMESH V</a:t>
            </a:r>
            <a:endParaRPr b="1" sz="144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2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(Professor in Mechanical Engineering)</a:t>
            </a:r>
            <a:endParaRPr sz="12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28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84"/>
          <p:cNvSpPr txBox="1"/>
          <p:nvPr/>
        </p:nvSpPr>
        <p:spPr>
          <a:xfrm>
            <a:off x="565353" y="5009800"/>
            <a:ext cx="8013300" cy="14439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0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="1" lang="en-US" sz="16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ROF</a:t>
            </a:r>
            <a:r>
              <a:rPr b="1" lang="en-US" sz="16000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A. F</a:t>
            </a:r>
            <a:r>
              <a:rPr b="1" lang="en-US" sz="16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AROOK</a:t>
            </a:r>
            <a:endParaRPr b="1" sz="16000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4169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(Professor in </a:t>
            </a:r>
            <a:r>
              <a:rPr b="1" lang="en-US" sz="14169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Mechanical Engineering)</a:t>
            </a:r>
            <a:endParaRPr sz="14169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sz="28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9" name="Google Shape;449;p84"/>
          <p:cNvPicPr preferRelativeResize="0"/>
          <p:nvPr/>
        </p:nvPicPr>
        <p:blipFill rotWithShape="1">
          <a:blip r:embed="rId3">
            <a:alphaModFix/>
          </a:blip>
          <a:srcRect b="0" l="4810" r="4420" t="3892"/>
          <a:stretch/>
        </p:blipFill>
        <p:spPr>
          <a:xfrm>
            <a:off x="2987400" y="716250"/>
            <a:ext cx="3169200" cy="4104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85"/>
          <p:cNvSpPr txBox="1"/>
          <p:nvPr/>
        </p:nvSpPr>
        <p:spPr>
          <a:xfrm>
            <a:off x="866520" y="1476360"/>
            <a:ext cx="7705800" cy="538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85"/>
          <p:cNvSpPr txBox="1"/>
          <p:nvPr/>
        </p:nvSpPr>
        <p:spPr>
          <a:xfrm>
            <a:off x="493625" y="250675"/>
            <a:ext cx="8451600" cy="15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9246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Prof. A. FAROOK</a:t>
            </a:r>
            <a:endParaRPr b="1" sz="9246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8346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(Professor in Mechanical Engineering)</a:t>
            </a:r>
            <a:endParaRPr sz="8346"/>
          </a:p>
        </p:txBody>
      </p:sp>
      <p:sp>
        <p:nvSpPr>
          <p:cNvPr id="457" name="Google Shape;457;p85"/>
          <p:cNvSpPr txBox="1"/>
          <p:nvPr>
            <p:ph idx="4294967295" type="body"/>
          </p:nvPr>
        </p:nvSpPr>
        <p:spPr>
          <a:xfrm>
            <a:off x="123575" y="1504100"/>
            <a:ext cx="8829900" cy="5153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77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1C232"/>
              </a:solidFill>
            </a:endParaRPr>
          </a:p>
          <a:p>
            <a:pPr indent="-395922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34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Joined CET in 1991</a:t>
            </a:r>
            <a:endParaRPr sz="34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5922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34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Three  Year  Industry experience at Neyveli Lignite Corporation Ltd</a:t>
            </a:r>
            <a:endParaRPr sz="34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5922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34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31 Years of Teaching , Research and Administration</a:t>
            </a:r>
            <a:endParaRPr sz="34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5922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34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Worked at GEC Thrissur and CET</a:t>
            </a:r>
            <a:endParaRPr sz="34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5922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34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 ordained IPR Cell in CET </a:t>
            </a:r>
            <a:endParaRPr sz="34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5922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34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Served as Director -Vocational Higher Secondary Education</a:t>
            </a:r>
            <a:endParaRPr sz="34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5922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34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Served as Jt. Director LBS Centre of Science and Technology</a:t>
            </a:r>
            <a:endParaRPr sz="34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5922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34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Wife is Engineer , KSEB, children are studying</a:t>
            </a:r>
            <a:endParaRPr sz="34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rgbClr val="F1C232"/>
              </a:solidFill>
              <a:highlight>
                <a:schemeClr val="dk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86"/>
          <p:cNvSpPr txBox="1"/>
          <p:nvPr/>
        </p:nvSpPr>
        <p:spPr>
          <a:xfrm>
            <a:off x="565353" y="5009800"/>
            <a:ext cx="8013300" cy="14439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ctr"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4169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Dr. N ASOK KUMAR</a:t>
            </a:r>
            <a:endParaRPr b="1" sz="14169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4169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Professor in </a:t>
            </a:r>
            <a:r>
              <a:rPr b="1" lang="en-US" sz="14169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Mechanical Engineering)</a:t>
            </a:r>
            <a:endParaRPr sz="14169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sz="28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4" name="Google Shape;464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7950" y="167825"/>
            <a:ext cx="3362400" cy="4657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87"/>
          <p:cNvSpPr txBox="1"/>
          <p:nvPr/>
        </p:nvSpPr>
        <p:spPr>
          <a:xfrm>
            <a:off x="706800" y="2739625"/>
            <a:ext cx="8013300" cy="50034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4169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sz="28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87"/>
          <p:cNvSpPr txBox="1"/>
          <p:nvPr/>
        </p:nvSpPr>
        <p:spPr>
          <a:xfrm>
            <a:off x="1325050" y="590900"/>
            <a:ext cx="743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87"/>
          <p:cNvSpPr txBox="1"/>
          <p:nvPr/>
        </p:nvSpPr>
        <p:spPr>
          <a:xfrm>
            <a:off x="783150" y="322300"/>
            <a:ext cx="7860600" cy="12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4169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Dr. N ASOK KUMAR</a:t>
            </a:r>
            <a:endParaRPr b="1" sz="14169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2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Dept. of Mechanical Engineering)</a:t>
            </a:r>
            <a:endParaRPr sz="12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28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3" name="Google Shape;473;p87"/>
          <p:cNvSpPr txBox="1"/>
          <p:nvPr/>
        </p:nvSpPr>
        <p:spPr>
          <a:xfrm>
            <a:off x="228600" y="1820550"/>
            <a:ext cx="8814000" cy="44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667" lvl="0" marL="457200" marR="0" rtl="0" algn="l">
              <a:lnSpc>
                <a:spcPct val="115000"/>
              </a:lnSpc>
              <a:spcBef>
                <a:spcPts val="1414"/>
              </a:spcBef>
              <a:spcAft>
                <a:spcPts val="0"/>
              </a:spcAft>
              <a:buClr>
                <a:srgbClr val="F1C232"/>
              </a:buClr>
              <a:buSzPts val="2505"/>
              <a:buFont typeface="Times New Roman"/>
              <a:buChar char="★"/>
            </a:pPr>
            <a:r>
              <a:rPr lang="en-US" sz="2505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31 years of service with Teaching , Research and Administration as Professor, Principal in charge, Warden etc</a:t>
            </a:r>
            <a:endParaRPr sz="2505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667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505"/>
              <a:buFont typeface="Times New Roman"/>
              <a:buChar char="★"/>
            </a:pPr>
            <a:r>
              <a:rPr lang="en-US" sz="2505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Worked at  CET, GEC Kannur, GEC Idukki </a:t>
            </a:r>
            <a:endParaRPr sz="2505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66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505"/>
              <a:buFont typeface="Times New Roman"/>
              <a:buChar char="★"/>
            </a:pPr>
            <a:r>
              <a:rPr lang="en-US" sz="2505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allrounder in CET as </a:t>
            </a:r>
            <a:r>
              <a:rPr lang="en-US" sz="2505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coordinator of many Technical events,</a:t>
            </a:r>
            <a:endParaRPr sz="2505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66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505"/>
              <a:buFont typeface="Times New Roman"/>
              <a:buChar char="★"/>
            </a:pPr>
            <a:r>
              <a:rPr lang="en-US" sz="2505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Founder Co ordinators  of  BoschRexroth, Centre of Excellence in Automation Technologies,   ISTE students chapter, CET Innovation Centre and Centre for RAC system maintenance</a:t>
            </a:r>
            <a:endParaRPr sz="2505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66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505"/>
              <a:buFont typeface="Times New Roman"/>
              <a:buChar char="★"/>
            </a:pPr>
            <a:r>
              <a:rPr lang="en-US" sz="2505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 </a:t>
            </a:r>
            <a:r>
              <a:rPr lang="en-US" sz="2505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Excellent</a:t>
            </a:r>
            <a:r>
              <a:rPr lang="en-US" sz="2505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councilor, singer and musician </a:t>
            </a:r>
            <a:endParaRPr sz="2505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66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505"/>
              <a:buFont typeface="Times New Roman"/>
              <a:buChar char="★"/>
            </a:pPr>
            <a:r>
              <a:rPr lang="en-US" sz="2505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Wife is a home maker</a:t>
            </a:r>
            <a:endParaRPr sz="2505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66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505"/>
              <a:buFont typeface="Times New Roman"/>
              <a:buChar char="★"/>
            </a:pPr>
            <a:r>
              <a:rPr lang="en-US" sz="2505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Children are studying </a:t>
            </a:r>
            <a:endParaRPr sz="2505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414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2505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88"/>
          <p:cNvSpPr txBox="1"/>
          <p:nvPr/>
        </p:nvSpPr>
        <p:spPr>
          <a:xfrm>
            <a:off x="214875" y="2417300"/>
            <a:ext cx="8827500" cy="173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DEPT. OF ELECTRICAL ENGINEERING</a:t>
            </a:r>
            <a:endParaRPr b="1" sz="3600" u="sng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0" name="Google Shape;480;p88"/>
          <p:cNvSpPr txBox="1"/>
          <p:nvPr/>
        </p:nvSpPr>
        <p:spPr>
          <a:xfrm>
            <a:off x="866520" y="4777560"/>
            <a:ext cx="6620760" cy="860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89"/>
          <p:cNvSpPr txBox="1"/>
          <p:nvPr/>
        </p:nvSpPr>
        <p:spPr>
          <a:xfrm>
            <a:off x="503700" y="5005724"/>
            <a:ext cx="8136600" cy="16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29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Dr. SREEJAYA P</a:t>
            </a:r>
            <a:endParaRPr b="0" sz="3329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HOD</a:t>
            </a:r>
            <a:endParaRPr b="1" sz="28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Dept. of Electrical Engineering</a:t>
            </a:r>
            <a:endParaRPr b="0" sz="28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7" name="Google Shape;487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1550" y="626725"/>
            <a:ext cx="3228900" cy="3953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90"/>
          <p:cNvSpPr txBox="1"/>
          <p:nvPr/>
        </p:nvSpPr>
        <p:spPr>
          <a:xfrm>
            <a:off x="261900" y="2516800"/>
            <a:ext cx="8744700" cy="39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9100" lvl="0" marL="457200" rtl="0" algn="l">
              <a:spcBef>
                <a:spcPts val="1001"/>
              </a:spcBef>
              <a:spcAft>
                <a:spcPts val="0"/>
              </a:spcAft>
              <a:buClr>
                <a:srgbClr val="F1C232"/>
              </a:buClr>
              <a:buSzPts val="3000"/>
              <a:buFont typeface="Times New Roman"/>
              <a:buChar char="★"/>
            </a:pPr>
            <a:r>
              <a:rPr lang="en-US" sz="30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Joined in CET  on 1990</a:t>
            </a:r>
            <a:endParaRPr sz="3000" strike="noStrike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3000"/>
              <a:buFont typeface="Times New Roman"/>
              <a:buChar char="★"/>
            </a:pPr>
            <a:r>
              <a:rPr lang="en-US" sz="30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Worked at </a:t>
            </a:r>
            <a:r>
              <a:rPr lang="en-US" sz="3000" strike="noStrike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RIT, Kottayam, </a:t>
            </a:r>
            <a:r>
              <a:rPr lang="en-US" sz="30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en-US" sz="3000" strike="noStrike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</a:t>
            </a:r>
            <a:r>
              <a:rPr lang="en-US" sz="30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 </a:t>
            </a:r>
            <a:r>
              <a:rPr lang="en-US" sz="3000" strike="noStrike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Kannur </a:t>
            </a:r>
            <a:endParaRPr sz="3000" strike="noStrike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Font typeface="Times New Roman"/>
              <a:buChar char="★"/>
            </a:pPr>
            <a:r>
              <a:rPr lang="en-US" sz="28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Got 31 Years of service with Teaching Research and Administration</a:t>
            </a:r>
            <a:endParaRPr sz="28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3000"/>
              <a:buFont typeface="Times New Roman"/>
              <a:buChar char="★"/>
            </a:pPr>
            <a:r>
              <a:rPr lang="en-US" sz="30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Husband -Harikumar PK is a  Mechanical Engineer</a:t>
            </a:r>
            <a:endParaRPr sz="30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3000"/>
              <a:buFont typeface="Times New Roman"/>
              <a:buChar char="★"/>
            </a:pPr>
            <a:r>
              <a:rPr lang="en-US" sz="30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Daughter - Parvathy is doing Ph.D in IGCAR </a:t>
            </a:r>
            <a:endParaRPr sz="30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3000"/>
              <a:buFont typeface="Times New Roman"/>
              <a:buChar char="★"/>
            </a:pPr>
            <a:r>
              <a:rPr lang="en-US" sz="30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 - Aravind is a  Mechanical Engineer.</a:t>
            </a:r>
            <a:endParaRPr sz="30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3000"/>
              <a:buFont typeface="Times New Roman"/>
              <a:buChar char="★"/>
            </a:pPr>
            <a:r>
              <a:rPr lang="en-US" sz="3000" strike="noStrike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Retired from service on 31/05/2021.</a:t>
            </a:r>
            <a:endParaRPr sz="3000" strike="noStrike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4" name="Google Shape;494;p90"/>
          <p:cNvSpPr txBox="1"/>
          <p:nvPr/>
        </p:nvSpPr>
        <p:spPr>
          <a:xfrm>
            <a:off x="503700" y="357524"/>
            <a:ext cx="8136600" cy="16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29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Dr. SREEJAYA P</a:t>
            </a:r>
            <a:endParaRPr b="0" sz="3329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HOD</a:t>
            </a:r>
            <a:endParaRPr b="1" sz="28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Dept. of Electrical Engineering</a:t>
            </a:r>
            <a:endParaRPr b="0" sz="28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91"/>
          <p:cNvSpPr txBox="1"/>
          <p:nvPr/>
        </p:nvSpPr>
        <p:spPr>
          <a:xfrm>
            <a:off x="1020650" y="5081725"/>
            <a:ext cx="7367400" cy="15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0000" lnSpcReduction="2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488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Dr.W</a:t>
            </a:r>
            <a:r>
              <a:rPr b="1" lang="en-US" sz="7488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AHEEDA</a:t>
            </a:r>
            <a:r>
              <a:rPr b="1" lang="en-US" sz="7488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</a:t>
            </a:r>
            <a:r>
              <a:rPr b="1" lang="en-US" sz="7488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EEVI</a:t>
            </a:r>
            <a:r>
              <a:rPr b="1" lang="en-US" sz="7488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</a:t>
            </a:r>
            <a:endParaRPr b="1" sz="7488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5988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(Professor in Electrical Engineering)</a:t>
            </a:r>
            <a:endParaRPr sz="5988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988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1" lang="en-US" sz="2800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</a:t>
            </a:r>
            <a:endParaRPr b="0" sz="28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1" name="Google Shape;501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4000" y="1068175"/>
            <a:ext cx="2900700" cy="3706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6"/>
          <p:cNvSpPr txBox="1"/>
          <p:nvPr/>
        </p:nvSpPr>
        <p:spPr>
          <a:xfrm>
            <a:off x="1578965" y="4413370"/>
            <a:ext cx="6547200" cy="15474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 fontScale="925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</a:t>
            </a:r>
            <a:r>
              <a:rPr b="1" lang="en-US" sz="4000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M</a:t>
            </a:r>
            <a:r>
              <a:rPr b="1" lang="en-US" sz="4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INI SOMAN</a:t>
            </a:r>
            <a:r>
              <a:rPr b="1" lang="en-US" sz="2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sz="2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1" lang="en-US" sz="3600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(HOD - </a:t>
            </a:r>
            <a:r>
              <a:rPr b="1" lang="en-US"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Dept. of Civil Engineering) </a:t>
            </a:r>
            <a:endParaRPr b="0" sz="36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56"/>
          <p:cNvPicPr preferRelativeResize="0"/>
          <p:nvPr/>
        </p:nvPicPr>
        <p:blipFill rotWithShape="1">
          <a:blip r:embed="rId3">
            <a:alphaModFix/>
          </a:blip>
          <a:srcRect b="4859" l="5495" r="8238" t="7887"/>
          <a:stretch/>
        </p:blipFill>
        <p:spPr>
          <a:xfrm>
            <a:off x="3473775" y="519275"/>
            <a:ext cx="2757600" cy="3545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92"/>
          <p:cNvSpPr txBox="1"/>
          <p:nvPr/>
        </p:nvSpPr>
        <p:spPr>
          <a:xfrm>
            <a:off x="438125" y="1701075"/>
            <a:ext cx="8505600" cy="46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-387191" lvl="0" marL="457200" marR="0" rtl="0" algn="l">
              <a:lnSpc>
                <a:spcPct val="115000"/>
              </a:lnSpc>
              <a:spcBef>
                <a:spcPts val="1001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2700" strike="noStrike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Joined at CET on 20/01/1990</a:t>
            </a:r>
            <a:endParaRPr sz="2700" strike="noStrike">
              <a:solidFill>
                <a:srgbClr val="F1C232"/>
              </a:solidFill>
            </a:endParaRPr>
          </a:p>
          <a:p>
            <a:pPr indent="-387191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2700" strike="noStrike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 than 31 years of  service with Teaching, Research and Administration </a:t>
            </a:r>
            <a:endParaRPr sz="2700" strike="noStrike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19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27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Served as </a:t>
            </a:r>
            <a:r>
              <a:rPr lang="en-US" sz="27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HOD at Government Engineering college Idukki </a:t>
            </a:r>
            <a:endParaRPr sz="27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19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27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Chief  coordinator of IQAC - CET.</a:t>
            </a:r>
            <a:endParaRPr sz="2700">
              <a:solidFill>
                <a:srgbClr val="F1C232"/>
              </a:solidFill>
            </a:endParaRPr>
          </a:p>
          <a:p>
            <a:pPr indent="-38719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27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Chairman Anti-Ragging Squad CET</a:t>
            </a:r>
            <a:endParaRPr sz="27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19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27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Husband - Dr. A Noushad</a:t>
            </a:r>
            <a:endParaRPr sz="2700">
              <a:solidFill>
                <a:srgbClr val="F1C232"/>
              </a:solidFill>
            </a:endParaRPr>
          </a:p>
          <a:p>
            <a:pPr indent="-38719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27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Children – Two daughters (Elder one is an MBBS Doctor, Younger daughter currently in third year MBBS)</a:t>
            </a:r>
            <a:endParaRPr sz="2700">
              <a:solidFill>
                <a:srgbClr val="F1C232"/>
              </a:solidFill>
            </a:endParaRPr>
          </a:p>
          <a:p>
            <a:pPr indent="-387191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2700" strike="noStrike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Retired from service on 31/05/2021</a:t>
            </a:r>
            <a:endParaRPr sz="2700" strike="noStrike">
              <a:solidFill>
                <a:srgbClr val="F1C23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1" lang="en-US" sz="2000" strike="noStrike">
                <a:solidFill>
                  <a:srgbClr val="F1C232"/>
                </a:solidFill>
              </a:rPr>
              <a:t> </a:t>
            </a:r>
            <a:endParaRPr b="1" sz="2000" strike="noStrike">
              <a:solidFill>
                <a:srgbClr val="F1C232"/>
              </a:solidFill>
            </a:endParaRPr>
          </a:p>
        </p:txBody>
      </p:sp>
      <p:sp>
        <p:nvSpPr>
          <p:cNvPr id="508" name="Google Shape;508;p92"/>
          <p:cNvSpPr txBox="1"/>
          <p:nvPr/>
        </p:nvSpPr>
        <p:spPr>
          <a:xfrm>
            <a:off x="438125" y="429750"/>
            <a:ext cx="8129400" cy="1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373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Dr.WAHEEDA BEEVI M</a:t>
            </a:r>
            <a:endParaRPr b="1" sz="1373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0965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(Professor in Electrical Engineering)</a:t>
            </a:r>
            <a:endParaRPr sz="10965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165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93"/>
          <p:cNvSpPr txBox="1"/>
          <p:nvPr/>
        </p:nvSpPr>
        <p:spPr>
          <a:xfrm>
            <a:off x="939251" y="1247750"/>
            <a:ext cx="7566000" cy="27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22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414"/>
              </a:spcBef>
              <a:spcAft>
                <a:spcPts val="0"/>
              </a:spcAft>
              <a:buNone/>
            </a:pPr>
            <a:r>
              <a:rPr b="1" lang="en-US" sz="3200" u="sng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DEPARTMENT OF </a:t>
            </a:r>
            <a:r>
              <a:rPr b="1" lang="en-US" sz="3200" u="sng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ARCHITECTURE</a:t>
            </a:r>
            <a:endParaRPr sz="3200" u="sng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94"/>
          <p:cNvSpPr txBox="1"/>
          <p:nvPr/>
        </p:nvSpPr>
        <p:spPr>
          <a:xfrm>
            <a:off x="910025" y="4748425"/>
            <a:ext cx="7305600" cy="19089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Dr. S</a:t>
            </a:r>
            <a:r>
              <a:rPr b="1" lang="en-US" sz="33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HEEJA</a:t>
            </a:r>
            <a:r>
              <a:rPr b="1" lang="en-US" sz="3300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 P</a:t>
            </a:r>
            <a:endParaRPr b="1" sz="3300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HOD</a:t>
            </a:r>
            <a:endParaRPr b="1" sz="33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Dept. of Archetecture </a:t>
            </a:r>
            <a:endParaRPr b="1" sz="33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414"/>
              </a:spcBef>
              <a:spcAft>
                <a:spcPts val="0"/>
              </a:spcAft>
              <a:buNone/>
            </a:pPr>
            <a:r>
              <a:t/>
            </a:r>
            <a:endParaRPr b="0" sz="28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0" name="Google Shape;520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00325" y="545000"/>
            <a:ext cx="3077400" cy="3751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95"/>
          <p:cNvSpPr txBox="1"/>
          <p:nvPr/>
        </p:nvSpPr>
        <p:spPr>
          <a:xfrm>
            <a:off x="190450" y="1392500"/>
            <a:ext cx="8691000" cy="52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-353067" lvl="0" marL="457200" marR="0" rtl="0" algn="l">
              <a:lnSpc>
                <a:spcPct val="120000"/>
              </a:lnSpc>
              <a:spcBef>
                <a:spcPts val="1414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2800" strike="noStrike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Joined CET in 1994</a:t>
            </a:r>
            <a:endParaRPr sz="2800" strike="noStrike">
              <a:solidFill>
                <a:srgbClr val="F1C232"/>
              </a:solidFill>
            </a:endParaRPr>
          </a:p>
          <a:p>
            <a:pPr indent="-353067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28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Worked at GEC </a:t>
            </a:r>
            <a:r>
              <a:rPr lang="en-US" sz="2800" strike="noStrike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Wayanad </a:t>
            </a:r>
            <a:r>
              <a:rPr lang="en-US" sz="28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RIT Kottayam and CET</a:t>
            </a:r>
            <a:endParaRPr sz="2800" strike="noStrike">
              <a:solidFill>
                <a:srgbClr val="F1C232"/>
              </a:solidFill>
            </a:endParaRPr>
          </a:p>
          <a:p>
            <a:pPr indent="-353067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2800" strike="noStrike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27 Years of service with Teaching , Research and Administration </a:t>
            </a:r>
            <a:endParaRPr sz="28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3067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2800" strike="noStrike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Curriculum committee  Chairman of University of Kerala, MG University and  KTU</a:t>
            </a:r>
            <a:endParaRPr sz="2800" strike="noStrike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3067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28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excellent singer also </a:t>
            </a:r>
            <a:r>
              <a:rPr lang="en-US" sz="2800" strike="noStrike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800" strike="noStrike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3067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28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Husband,  Dr Shaji V R (Retired Conservation officer)</a:t>
            </a:r>
            <a:endParaRPr sz="2800">
              <a:solidFill>
                <a:srgbClr val="F1C232"/>
              </a:solidFill>
            </a:endParaRPr>
          </a:p>
          <a:p>
            <a:pPr indent="-353067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28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Daughters,  Er. Archa S  and Er. Anjana S   </a:t>
            </a:r>
            <a:endParaRPr sz="28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3067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2800" strike="noStrike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Retired on 30/04/2021</a:t>
            </a:r>
            <a:endParaRPr sz="2800" strike="noStrike">
              <a:solidFill>
                <a:srgbClr val="F1C232"/>
              </a:solidFill>
            </a:endParaRPr>
          </a:p>
          <a:p>
            <a:pPr indent="0" lvl="0" marL="914400" marR="0" rtl="0" algn="l">
              <a:lnSpc>
                <a:spcPct val="120000"/>
              </a:lnSpc>
              <a:spcBef>
                <a:spcPts val="1414"/>
              </a:spcBef>
              <a:spcAft>
                <a:spcPts val="0"/>
              </a:spcAft>
              <a:buNone/>
            </a:pPr>
            <a:r>
              <a:rPr b="0" lang="en-US" sz="2000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95"/>
          <p:cNvSpPr txBox="1"/>
          <p:nvPr/>
        </p:nvSpPr>
        <p:spPr>
          <a:xfrm>
            <a:off x="910025" y="252625"/>
            <a:ext cx="7305600" cy="19089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Dr. S</a:t>
            </a:r>
            <a:r>
              <a:rPr b="1" lang="en-US" sz="33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HEEJA</a:t>
            </a:r>
            <a:r>
              <a:rPr b="1" lang="en-US" sz="3300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 P</a:t>
            </a:r>
            <a:endParaRPr b="1" sz="3300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HOD</a:t>
            </a:r>
            <a:endParaRPr b="1" sz="33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Dept. of </a:t>
            </a:r>
            <a:r>
              <a:rPr b="1" lang="en-US" sz="33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Architecture</a:t>
            </a:r>
            <a:r>
              <a:rPr b="1" lang="en-US" sz="33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33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414"/>
              </a:spcBef>
              <a:spcAft>
                <a:spcPts val="0"/>
              </a:spcAft>
              <a:buNone/>
            </a:pPr>
            <a:r>
              <a:t/>
            </a:r>
            <a:endParaRPr b="0" sz="28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96"/>
          <p:cNvSpPr txBox="1"/>
          <p:nvPr/>
        </p:nvSpPr>
        <p:spPr>
          <a:xfrm>
            <a:off x="485342" y="2405090"/>
            <a:ext cx="78870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b="1" lang="en-US" sz="3400" u="sng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DEPARTMENT OF MATHEMATICS</a:t>
            </a:r>
            <a:endParaRPr b="1" sz="3400" u="sng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97"/>
          <p:cNvSpPr txBox="1"/>
          <p:nvPr/>
        </p:nvSpPr>
        <p:spPr>
          <a:xfrm>
            <a:off x="704350" y="4497525"/>
            <a:ext cx="7735200" cy="14652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="1" lang="en-US" sz="4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ROF</a:t>
            </a:r>
            <a:r>
              <a:rPr b="1" lang="en-US" sz="4000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G</a:t>
            </a:r>
            <a:r>
              <a:rPr b="1" lang="en-US" sz="4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ANESH</a:t>
            </a:r>
            <a:r>
              <a:rPr b="1" lang="en-US" sz="4000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</a:t>
            </a:r>
            <a:endParaRPr b="1" sz="4000"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1" lang="en-US" sz="3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Department of </a:t>
            </a:r>
            <a:r>
              <a:rPr b="1" lang="en-US" sz="3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Mathematics</a:t>
            </a:r>
            <a:r>
              <a:rPr b="1" lang="en-US" sz="3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8" name="Google Shape;538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1040" y="399960"/>
            <a:ext cx="3301800" cy="3781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98"/>
          <p:cNvSpPr txBox="1"/>
          <p:nvPr/>
        </p:nvSpPr>
        <p:spPr>
          <a:xfrm>
            <a:off x="273250" y="1557875"/>
            <a:ext cx="8561700" cy="49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7500"/>
          </a:bodyPr>
          <a:lstStyle/>
          <a:p>
            <a:pPr indent="-300990" lvl="0" marL="457200" marR="0" rtl="0" algn="l">
              <a:lnSpc>
                <a:spcPct val="115000"/>
              </a:lnSpc>
              <a:spcBef>
                <a:spcPts val="1414"/>
              </a:spcBef>
              <a:spcAft>
                <a:spcPts val="0"/>
              </a:spcAft>
              <a:buClr>
                <a:srgbClr val="F1C232"/>
              </a:buClr>
              <a:buSzPct val="37500"/>
              <a:buFont typeface="Times New Roman"/>
              <a:buChar char="★"/>
            </a:pPr>
            <a:r>
              <a:rPr lang="en-US" sz="6400" strike="noStrike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Awarded with Good Service Entry by Government of Kerala.</a:t>
            </a:r>
            <a:endParaRPr sz="6400" strike="noStrike">
              <a:solidFill>
                <a:srgbClr val="F1C232"/>
              </a:solidFill>
            </a:endParaRPr>
          </a:p>
          <a:p>
            <a:pPr indent="-30099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37500"/>
              <a:buFont typeface="Times New Roman"/>
              <a:buChar char="★"/>
            </a:pPr>
            <a:r>
              <a:rPr lang="en-US" sz="6400" strike="noStrike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Worked </a:t>
            </a:r>
            <a:r>
              <a:rPr lang="en-US" sz="64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</a:t>
            </a:r>
            <a:r>
              <a:rPr lang="en-US" sz="6400" strike="noStrike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District and State Planning Board  </a:t>
            </a:r>
            <a:endParaRPr sz="6400" strike="noStrike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099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37500"/>
              <a:buFont typeface="Times New Roman"/>
              <a:buChar char="★"/>
            </a:pPr>
            <a:r>
              <a:rPr lang="en-US" sz="64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Worked at </a:t>
            </a:r>
            <a:r>
              <a:rPr lang="en-US" sz="6400" strike="noStrike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CET,  Govt Polytechnic, Kottayam</a:t>
            </a:r>
            <a:r>
              <a:rPr lang="en-US" sz="64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en-US" sz="6400" strike="noStrike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MTI, Thrissur</a:t>
            </a:r>
            <a:r>
              <a:rPr lang="en-US" sz="64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en-US" sz="6400" strike="noStrike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University College</a:t>
            </a:r>
            <a:r>
              <a:rPr lang="en-US" sz="64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64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2164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64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excellent teacher of Mathematics . His video lectures in Youtube is </a:t>
            </a:r>
            <a:r>
              <a:rPr lang="en-US" sz="64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really</a:t>
            </a:r>
            <a:r>
              <a:rPr lang="en-US" sz="64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helping many students</a:t>
            </a:r>
            <a:endParaRPr sz="64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None/>
            </a:pPr>
            <a:r>
              <a:rPr lang="en-US" sz="64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Wife – Sreeja S</a:t>
            </a:r>
            <a:endParaRPr sz="6400">
              <a:solidFill>
                <a:srgbClr val="F1C232"/>
              </a:solidFill>
            </a:endParaRPr>
          </a:p>
          <a:p>
            <a:pPr indent="-30099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37500"/>
              <a:buFont typeface="Times New Roman"/>
              <a:buChar char="★"/>
            </a:pPr>
            <a:r>
              <a:rPr lang="en-US" sz="64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Daughters – Dr. Geethu G S, Greeshma G S</a:t>
            </a:r>
            <a:r>
              <a:rPr lang="en-US" sz="2000" strike="noStrike">
                <a:solidFill>
                  <a:srgbClr val="F1C232"/>
                </a:solidFill>
              </a:rPr>
              <a:t> </a:t>
            </a:r>
            <a:endParaRPr sz="2000" strike="noStrike">
              <a:solidFill>
                <a:srgbClr val="F1C232"/>
              </a:solidFill>
            </a:endParaRPr>
          </a:p>
        </p:txBody>
      </p:sp>
      <p:sp>
        <p:nvSpPr>
          <p:cNvPr id="544" name="Google Shape;544;p98"/>
          <p:cNvSpPr txBox="1"/>
          <p:nvPr/>
        </p:nvSpPr>
        <p:spPr>
          <a:xfrm>
            <a:off x="841575" y="232775"/>
            <a:ext cx="75204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4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PROF. GANESH N</a:t>
            </a:r>
            <a:endParaRPr b="1" sz="4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3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(Department of Mathematics)</a:t>
            </a:r>
            <a:endParaRPr sz="3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99"/>
          <p:cNvSpPr txBox="1"/>
          <p:nvPr/>
        </p:nvSpPr>
        <p:spPr>
          <a:xfrm>
            <a:off x="1143000" y="1122480"/>
            <a:ext cx="6858000" cy="230652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TECHNICAL STAFF</a:t>
            </a:r>
            <a:endParaRPr b="1" sz="3600" u="sng" strike="noStrike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00"/>
          <p:cNvSpPr txBox="1"/>
          <p:nvPr/>
        </p:nvSpPr>
        <p:spPr>
          <a:xfrm>
            <a:off x="443542" y="4732890"/>
            <a:ext cx="7887000" cy="15000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 fontScale="77500"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Smt. </a:t>
            </a:r>
            <a:r>
              <a:rPr b="1" lang="en-US" sz="4000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b="1" lang="en-US" sz="4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AYA</a:t>
            </a:r>
            <a:r>
              <a:rPr b="1" lang="en-US" sz="4000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S. S</a:t>
            </a:r>
            <a:endParaRPr b="1" sz="4000" strike="noStrike"/>
          </a:p>
          <a:p>
            <a:pPr indent="0" lvl="0" marL="0" marR="0" rtl="0" algn="ctr">
              <a:lnSpc>
                <a:spcPct val="120000"/>
              </a:lnSpc>
              <a:spcBef>
                <a:spcPts val="1414"/>
              </a:spcBef>
              <a:spcAft>
                <a:spcPts val="0"/>
              </a:spcAft>
              <a:buNone/>
            </a:pPr>
            <a:r>
              <a:rPr b="1" lang="en-US" sz="3000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(Workshop Instructor, Civil  and Mechanical Departments)</a:t>
            </a:r>
            <a:endParaRPr b="0" sz="30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5" name="Google Shape;555;p100"/>
          <p:cNvPicPr preferRelativeResize="0"/>
          <p:nvPr/>
        </p:nvPicPr>
        <p:blipFill rotWithShape="1">
          <a:blip r:embed="rId3">
            <a:alphaModFix/>
          </a:blip>
          <a:srcRect b="13242" l="12016" r="3057" t="7793"/>
          <a:stretch/>
        </p:blipFill>
        <p:spPr>
          <a:xfrm>
            <a:off x="2255100" y="386150"/>
            <a:ext cx="4726500" cy="4346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01"/>
          <p:cNvSpPr txBox="1"/>
          <p:nvPr/>
        </p:nvSpPr>
        <p:spPr>
          <a:xfrm>
            <a:off x="461100" y="1629450"/>
            <a:ext cx="82218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0050" lvl="0" marL="457200" marR="0" rtl="0" algn="l">
              <a:lnSpc>
                <a:spcPct val="110000"/>
              </a:lnSpc>
              <a:spcBef>
                <a:spcPts val="1414"/>
              </a:spcBef>
              <a:spcAft>
                <a:spcPts val="0"/>
              </a:spcAft>
              <a:buClr>
                <a:srgbClr val="F1C232"/>
              </a:buClr>
              <a:buSzPts val="2700"/>
              <a:buFont typeface="Times New Roman"/>
              <a:buChar char="★"/>
            </a:pPr>
            <a:r>
              <a:rPr lang="en-US" sz="2700" strike="noStrike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Joined CET in 200</a:t>
            </a:r>
            <a:r>
              <a:rPr lang="en-US" sz="2700" strike="noStrike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</a:t>
            </a:r>
            <a:endParaRPr sz="2700" strike="noStrike">
              <a:solidFill>
                <a:srgbClr val="F1C232"/>
              </a:solidFill>
            </a:endParaRPr>
          </a:p>
          <a:p>
            <a:pPr indent="-40005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700"/>
              <a:buFont typeface="Times New Roman"/>
              <a:buChar char="★"/>
            </a:pPr>
            <a:r>
              <a:rPr lang="en-US" sz="27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Worked at </a:t>
            </a:r>
            <a:r>
              <a:rPr lang="en-US" sz="2700" strike="noStrike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Govt. Polytechnic </a:t>
            </a:r>
            <a:r>
              <a:rPr lang="en-US" sz="27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Vennikulam</a:t>
            </a:r>
            <a:r>
              <a:rPr lang="en-US" sz="2700" strike="noStrike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,  CET (Mechanical and Civil </a:t>
            </a:r>
            <a:r>
              <a:rPr lang="en-US" sz="27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Departments</a:t>
            </a:r>
            <a:r>
              <a:rPr lang="en-US" sz="2700" strike="noStrike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),</a:t>
            </a:r>
            <a:r>
              <a:rPr lang="en-US" sz="27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en-US" sz="2700" strike="noStrike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Govt Model high School Thycad </a:t>
            </a:r>
            <a:endParaRPr sz="2700" strike="noStrike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700"/>
              <a:buFont typeface="Times New Roman"/>
              <a:buChar char="★"/>
            </a:pPr>
            <a:r>
              <a:rPr lang="en-US" sz="27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excellent demonstrator of experiments</a:t>
            </a:r>
            <a:endParaRPr sz="27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700"/>
              <a:buFont typeface="Times New Roman"/>
              <a:buChar char="★"/>
            </a:pPr>
            <a:r>
              <a:rPr lang="en-US" sz="27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Qualified with B.Sc (Physics) and B.Tech</a:t>
            </a:r>
            <a:endParaRPr sz="2700">
              <a:solidFill>
                <a:srgbClr val="F1C232"/>
              </a:solidFill>
            </a:endParaRPr>
          </a:p>
          <a:p>
            <a:pPr indent="-40005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700"/>
              <a:buFont typeface="Times New Roman"/>
              <a:buChar char="★"/>
            </a:pPr>
            <a:r>
              <a:rPr lang="en-US" sz="27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Husband – Bose B (Retired Additional Law secretary)</a:t>
            </a:r>
            <a:endParaRPr sz="2700">
              <a:solidFill>
                <a:srgbClr val="F1C232"/>
              </a:solidFill>
            </a:endParaRPr>
          </a:p>
          <a:p>
            <a:pPr indent="-40005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700"/>
              <a:buFont typeface="Times New Roman"/>
              <a:buChar char="★"/>
            </a:pPr>
            <a:r>
              <a:rPr lang="en-US" sz="27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 – Yedu Bose (Social Media Manager)</a:t>
            </a:r>
            <a:endParaRPr sz="2700">
              <a:solidFill>
                <a:srgbClr val="F1C232"/>
              </a:solidFill>
            </a:endParaRPr>
          </a:p>
          <a:p>
            <a:pPr indent="-40005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700"/>
              <a:buFont typeface="Times New Roman"/>
              <a:buChar char="★"/>
            </a:pPr>
            <a:r>
              <a:rPr lang="en-US" sz="27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Daughter – Yamini bose ( Business Analyst )</a:t>
            </a:r>
            <a:endParaRPr sz="2700">
              <a:solidFill>
                <a:srgbClr val="F1C232"/>
              </a:solidFill>
            </a:endParaRPr>
          </a:p>
          <a:p>
            <a:pPr indent="-40005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2700"/>
              <a:buFont typeface="Times New Roman"/>
              <a:buChar char="★"/>
            </a:pPr>
            <a:r>
              <a:rPr lang="en-US" sz="2700" strike="noStrike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Retired on 31/05/2021                    </a:t>
            </a:r>
            <a:r>
              <a:rPr lang="en-US" sz="2700" strike="noStrike">
                <a:solidFill>
                  <a:srgbClr val="B4C7E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endParaRPr sz="2700" strike="noStrike"/>
          </a:p>
        </p:txBody>
      </p:sp>
      <p:sp>
        <p:nvSpPr>
          <p:cNvPr id="561" name="Google Shape;561;p101"/>
          <p:cNvSpPr txBox="1"/>
          <p:nvPr/>
        </p:nvSpPr>
        <p:spPr>
          <a:xfrm>
            <a:off x="805775" y="196975"/>
            <a:ext cx="7520400" cy="15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0000"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4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Smt. </a:t>
            </a:r>
            <a:r>
              <a:rPr b="1" lang="en-US" sz="4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MAYA S. S</a:t>
            </a:r>
            <a:endParaRPr b="1" sz="4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414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3258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(Workshop Instructor, Civil and Mechanical Departments)</a:t>
            </a:r>
            <a:endParaRPr sz="3258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8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7"/>
          <p:cNvSpPr txBox="1"/>
          <p:nvPr/>
        </p:nvSpPr>
        <p:spPr>
          <a:xfrm>
            <a:off x="414300" y="1666925"/>
            <a:ext cx="8520900" cy="4605600"/>
          </a:xfrm>
          <a:prstGeom prst="rect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00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700"/>
              <a:buFont typeface="Times New Roman"/>
              <a:buChar char="★"/>
            </a:pPr>
            <a:r>
              <a:rPr b="1" lang="en-US" sz="27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Got  31 years of  service with Teaching, Research and Administration.</a:t>
            </a:r>
            <a:endParaRPr b="1" sz="27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700"/>
              <a:buFont typeface="Times New Roman"/>
              <a:buChar char="★"/>
            </a:pPr>
            <a:r>
              <a:rPr b="1" lang="en-US" sz="27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Worked at GEC Thrissur (10 years) and CET (21 years)</a:t>
            </a:r>
            <a:endParaRPr b="1" sz="27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700"/>
              <a:buFont typeface="Times New Roman"/>
              <a:buChar char="★"/>
            </a:pPr>
            <a:r>
              <a:rPr b="1" lang="en-US" sz="27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Worked as  Junior Engineer at National Airports Authority for one year </a:t>
            </a:r>
            <a:endParaRPr b="1" sz="27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700"/>
              <a:buFont typeface="Times New Roman"/>
              <a:buChar char="★"/>
            </a:pPr>
            <a:r>
              <a:rPr b="1" lang="en-US" sz="2700" strike="noStrike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Daughters  - M. Gayathri (Deputy Commissioner of  Income Tax, and  Dr. Nandini  Mohan lal (MBBS)</a:t>
            </a:r>
            <a:endParaRPr b="1" sz="27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700"/>
              <a:buFont typeface="Times New Roman"/>
              <a:buChar char="★"/>
            </a:pPr>
            <a:r>
              <a:rPr b="1" lang="en-US" sz="2700" strike="noStrike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Retired from service on 31/05/2021</a:t>
            </a:r>
            <a:endParaRPr b="1" sz="2700" strike="noStrike">
              <a:solidFill>
                <a:srgbClr val="F1C232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1" sz="2700" strike="noStrike">
              <a:solidFill>
                <a:srgbClr val="F1C232"/>
              </a:solidFill>
            </a:endParaRPr>
          </a:p>
        </p:txBody>
      </p:sp>
      <p:sp>
        <p:nvSpPr>
          <p:cNvPr id="258" name="Google Shape;258;p57"/>
          <p:cNvSpPr txBox="1"/>
          <p:nvPr/>
        </p:nvSpPr>
        <p:spPr>
          <a:xfrm>
            <a:off x="1386840" y="119520"/>
            <a:ext cx="6547200" cy="15474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Dr. M</a:t>
            </a:r>
            <a:r>
              <a:rPr b="1" lang="en-US" sz="35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INI SOMAN </a:t>
            </a:r>
            <a:endParaRPr b="0" sz="35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1" lang="en-US" sz="2800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(HOD - </a:t>
            </a:r>
            <a:r>
              <a:rPr b="1" lang="en-US" sz="2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Dept. of Civil Engineering) 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02"/>
          <p:cNvSpPr txBox="1"/>
          <p:nvPr/>
        </p:nvSpPr>
        <p:spPr>
          <a:xfrm>
            <a:off x="497317" y="4500115"/>
            <a:ext cx="7887000" cy="15000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95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Smt.</a:t>
            </a:r>
            <a:r>
              <a:rPr b="1" lang="en-US" sz="16095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b="1" lang="en-US" sz="16095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EMA</a:t>
            </a:r>
            <a:r>
              <a:rPr b="1" lang="en-US" sz="16095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</a:t>
            </a:r>
            <a:endParaRPr b="0" sz="16095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414"/>
              </a:spcBef>
              <a:spcAft>
                <a:spcPts val="0"/>
              </a:spcAft>
              <a:buNone/>
            </a:pPr>
            <a:r>
              <a:rPr b="1" lang="en-US" sz="13156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(Workshop Instructor, Civil Department)</a:t>
            </a:r>
            <a:endParaRPr b="0" sz="13156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414"/>
              </a:spcBef>
              <a:spcAft>
                <a:spcPts val="0"/>
              </a:spcAft>
              <a:buNone/>
            </a:pPr>
            <a:r>
              <a:rPr b="1" lang="en-US" sz="13156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sz="13156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7" name="Google Shape;567;p102"/>
          <p:cNvPicPr preferRelativeResize="0"/>
          <p:nvPr/>
        </p:nvPicPr>
        <p:blipFill rotWithShape="1">
          <a:blip r:embed="rId3">
            <a:alphaModFix/>
          </a:blip>
          <a:srcRect b="11883" l="3673" r="4262" t="7327"/>
          <a:stretch/>
        </p:blipFill>
        <p:spPr>
          <a:xfrm>
            <a:off x="2685950" y="823650"/>
            <a:ext cx="2936700" cy="3509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03"/>
          <p:cNvSpPr txBox="1"/>
          <p:nvPr/>
        </p:nvSpPr>
        <p:spPr>
          <a:xfrm>
            <a:off x="355275" y="2122450"/>
            <a:ext cx="8572500" cy="44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-400050" lvl="0" marL="457200" marR="0" rtl="0" algn="l">
              <a:lnSpc>
                <a:spcPct val="120000"/>
              </a:lnSpc>
              <a:spcBef>
                <a:spcPts val="1414"/>
              </a:spcBef>
              <a:spcAft>
                <a:spcPts val="0"/>
              </a:spcAft>
              <a:buClr>
                <a:srgbClr val="F1C232"/>
              </a:buClr>
              <a:buSzPts val="2700"/>
              <a:buFont typeface="Times New Roman"/>
              <a:buChar char="★"/>
            </a:pPr>
            <a:r>
              <a:rPr lang="en-US" sz="2700" strike="noStrike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 Years of Experience in Various Civil Engineering Labs,14 Years of  Working  Experience in CET</a:t>
            </a:r>
            <a:endParaRPr sz="2700" strike="noStrike">
              <a:solidFill>
                <a:srgbClr val="F1C232"/>
              </a:solidFill>
            </a:endParaRPr>
          </a:p>
          <a:p>
            <a:pPr indent="-40005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700"/>
              <a:buFont typeface="Times New Roman"/>
              <a:buChar char="★"/>
            </a:pPr>
            <a:r>
              <a:rPr lang="en-US" sz="2700" strike="noStrike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Worked at CET </a:t>
            </a:r>
            <a:r>
              <a:rPr lang="en-US" sz="27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700" strike="noStrike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Technical High School Kulathoor,                      Govt </a:t>
            </a:r>
            <a:r>
              <a:rPr lang="en-US" sz="27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Polytechnic</a:t>
            </a:r>
            <a:r>
              <a:rPr lang="en-US" sz="2700" strike="noStrike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Wayanad</a:t>
            </a:r>
            <a:r>
              <a:rPr lang="en-US" sz="27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en-US" sz="2700" strike="noStrike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Govt </a:t>
            </a:r>
            <a:r>
              <a:rPr lang="en-US" sz="27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Polytechnic</a:t>
            </a:r>
            <a:r>
              <a:rPr lang="en-US" sz="2700" strike="noStrike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Kottayam</a:t>
            </a:r>
            <a:endParaRPr sz="2700" strike="noStrike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700"/>
              <a:buFont typeface="Times New Roman"/>
              <a:buChar char="★"/>
            </a:pPr>
            <a:r>
              <a:rPr lang="en-US" sz="27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 given technical support to many students projects</a:t>
            </a:r>
            <a:endParaRPr sz="27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700"/>
              <a:buFont typeface="Times New Roman"/>
              <a:buChar char="★"/>
            </a:pPr>
            <a:r>
              <a:rPr lang="en-US" sz="27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Daughters – Arya S R and Aiswarya S R</a:t>
            </a:r>
            <a:endParaRPr sz="27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700"/>
              <a:buFont typeface="Times New Roman"/>
              <a:buChar char="★"/>
            </a:pPr>
            <a:r>
              <a:rPr lang="en-US" sz="2700" strike="noStrike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Retired on 30/04/2021</a:t>
            </a:r>
            <a:endParaRPr sz="2700" strike="noStrike">
              <a:solidFill>
                <a:srgbClr val="F1C232"/>
              </a:solidFill>
            </a:endParaRPr>
          </a:p>
        </p:txBody>
      </p:sp>
      <p:sp>
        <p:nvSpPr>
          <p:cNvPr id="573" name="Google Shape;573;p103"/>
          <p:cNvSpPr txBox="1"/>
          <p:nvPr/>
        </p:nvSpPr>
        <p:spPr>
          <a:xfrm>
            <a:off x="775800" y="376025"/>
            <a:ext cx="7592400" cy="14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6095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Smt. </a:t>
            </a:r>
            <a:r>
              <a:rPr b="1" lang="en-US" sz="16095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REMA S</a:t>
            </a:r>
            <a:endParaRPr sz="16095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414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3156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(Workshop Instructor, Civil Department)</a:t>
            </a:r>
            <a:endParaRPr sz="13156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04"/>
          <p:cNvSpPr txBox="1"/>
          <p:nvPr/>
        </p:nvSpPr>
        <p:spPr>
          <a:xfrm>
            <a:off x="623880" y="4589640"/>
            <a:ext cx="7886880" cy="150012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Sri. </a:t>
            </a:r>
            <a:r>
              <a:rPr b="1" lang="en-US" sz="4000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b="1" lang="en-US" sz="4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HRISTOPHER</a:t>
            </a:r>
            <a:r>
              <a:rPr b="1" lang="en-US" sz="4000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4000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</a:t>
            </a:r>
            <a:endParaRPr b="1" sz="4000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414"/>
              </a:spcBef>
              <a:spcAft>
                <a:spcPts val="0"/>
              </a:spcAft>
              <a:buNone/>
            </a:pPr>
            <a:r>
              <a:rPr b="0" lang="en-US" sz="2400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>
                <a:solidFill>
                  <a:srgbClr val="FFFF00"/>
                </a:solidFill>
              </a:rPr>
              <a:t>(</a:t>
            </a:r>
            <a:r>
              <a:rPr b="1" lang="en-US" sz="2600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Department of Civil Engineering)</a:t>
            </a:r>
            <a:endParaRPr b="1" sz="26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79" name="Google Shape;579;p104"/>
          <p:cNvPicPr preferRelativeResize="0"/>
          <p:nvPr/>
        </p:nvPicPr>
        <p:blipFill rotWithShape="1">
          <a:blip r:embed="rId3">
            <a:alphaModFix/>
          </a:blip>
          <a:srcRect b="2399" l="4628" r="3171" t="8058"/>
          <a:stretch/>
        </p:blipFill>
        <p:spPr>
          <a:xfrm>
            <a:off x="2826600" y="556050"/>
            <a:ext cx="3459900" cy="3777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105"/>
          <p:cNvSpPr txBox="1"/>
          <p:nvPr/>
        </p:nvSpPr>
        <p:spPr>
          <a:xfrm>
            <a:off x="623880" y="4589640"/>
            <a:ext cx="788688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105"/>
          <p:cNvSpPr txBox="1"/>
          <p:nvPr>
            <p:ph idx="1" type="body"/>
          </p:nvPr>
        </p:nvSpPr>
        <p:spPr>
          <a:xfrm>
            <a:off x="281450" y="1629450"/>
            <a:ext cx="8576100" cy="472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85000" lnSpcReduction="1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Ø</a:t>
            </a:r>
            <a:endParaRPr b="1" sz="2400">
              <a:solidFill>
                <a:srgbClr val="FFD966"/>
              </a:solidFill>
            </a:endParaRPr>
          </a:p>
          <a:p>
            <a:pPr indent="-375722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ct val="100000"/>
              <a:buFont typeface="Times New Roman"/>
              <a:buChar char="★"/>
            </a:pPr>
            <a:r>
              <a:rPr lang="en-US" sz="2725">
                <a:solidFill>
                  <a:srgbClr val="FFD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 years in different post in Government service</a:t>
            </a:r>
            <a:endParaRPr sz="2725">
              <a:solidFill>
                <a:srgbClr val="FFD9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5722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ct val="100000"/>
              <a:buFont typeface="Times New Roman"/>
              <a:buChar char="★"/>
            </a:pPr>
            <a:r>
              <a:rPr lang="en-US" sz="2725">
                <a:solidFill>
                  <a:srgbClr val="FFD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Joined CET AS Trade Instructor Grade -1</a:t>
            </a:r>
            <a:endParaRPr sz="2725">
              <a:solidFill>
                <a:srgbClr val="FFD9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5722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ct val="100000"/>
              <a:buFont typeface="Times New Roman"/>
              <a:buChar char="★"/>
            </a:pPr>
            <a:r>
              <a:rPr lang="en-US" sz="2725">
                <a:solidFill>
                  <a:srgbClr val="FFD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Worked as QA/QC inspector</a:t>
            </a:r>
            <a:endParaRPr sz="2725">
              <a:solidFill>
                <a:srgbClr val="FFD9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5722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ct val="100000"/>
              <a:buFont typeface="Times New Roman"/>
              <a:buChar char="★"/>
            </a:pPr>
            <a:r>
              <a:rPr lang="en-US" sz="2725">
                <a:solidFill>
                  <a:srgbClr val="FFD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8.5 years of experience as QC inspector in various  projects at Dubai and UK</a:t>
            </a:r>
            <a:endParaRPr sz="2725">
              <a:solidFill>
                <a:srgbClr val="FFD9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5722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ct val="100000"/>
              <a:buFont typeface="Times New Roman"/>
              <a:buChar char="★"/>
            </a:pPr>
            <a:r>
              <a:rPr lang="en-US" sz="2725">
                <a:solidFill>
                  <a:srgbClr val="FFD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Aramco approved QC Inspector ( K.S.A)</a:t>
            </a:r>
            <a:endParaRPr sz="2725">
              <a:solidFill>
                <a:srgbClr val="FFD9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5722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ct val="100000"/>
              <a:buFont typeface="Times New Roman"/>
              <a:buChar char="★"/>
            </a:pPr>
            <a:r>
              <a:rPr lang="en-US" sz="2725">
                <a:solidFill>
                  <a:srgbClr val="FFD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Wife   	 - Bindhu Christopher</a:t>
            </a:r>
            <a:endParaRPr sz="2725">
              <a:solidFill>
                <a:srgbClr val="FFD9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572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ct val="100000"/>
              <a:buFont typeface="Times New Roman"/>
              <a:buChar char="★"/>
            </a:pPr>
            <a:r>
              <a:rPr lang="en-US" sz="2725">
                <a:solidFill>
                  <a:srgbClr val="FFD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Sons    	 - Cibin C. Araden and  Christiano C Araden (students)</a:t>
            </a:r>
            <a:endParaRPr sz="2725">
              <a:solidFill>
                <a:srgbClr val="FFD9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572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ct val="100000"/>
              <a:buFont typeface="Times New Roman"/>
              <a:buChar char="★"/>
            </a:pPr>
            <a:r>
              <a:rPr lang="en-US" sz="2725">
                <a:solidFill>
                  <a:srgbClr val="FFD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Daughter - Christeena  C Araden( Student)</a:t>
            </a:r>
            <a:endParaRPr sz="2725">
              <a:solidFill>
                <a:srgbClr val="FFD9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5722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ct val="100000"/>
              <a:buFont typeface="Times New Roman"/>
              <a:buChar char="★"/>
            </a:pPr>
            <a:r>
              <a:rPr lang="en-US" sz="2725">
                <a:solidFill>
                  <a:srgbClr val="FFD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Retired from CET on 31/05/2021</a:t>
            </a:r>
            <a:endParaRPr sz="2725">
              <a:solidFill>
                <a:srgbClr val="FFD9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1747" lvl="0" marL="457200" rtl="0" algn="l">
              <a:spcBef>
                <a:spcPts val="0"/>
              </a:spcBef>
              <a:spcAft>
                <a:spcPts val="0"/>
              </a:spcAft>
              <a:buSzPct val="81183"/>
              <a:buFont typeface="Times New Roman"/>
              <a:buChar char="★"/>
            </a:pPr>
            <a:r>
              <a:t/>
            </a:r>
            <a:endParaRPr sz="2125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6" name="Google Shape;586;p105"/>
          <p:cNvSpPr txBox="1"/>
          <p:nvPr/>
        </p:nvSpPr>
        <p:spPr>
          <a:xfrm>
            <a:off x="552150" y="214875"/>
            <a:ext cx="80397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32500" lnSpcReduction="20000"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1259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Sri. </a:t>
            </a:r>
            <a:r>
              <a:rPr b="1" lang="en-US" sz="11259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CHRISTOPHER J</a:t>
            </a:r>
            <a:endParaRPr b="1" sz="11259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20000"/>
              </a:lnSpc>
              <a:spcBef>
                <a:spcPts val="1414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7726">
                <a:solidFill>
                  <a:srgbClr val="FFFF00"/>
                </a:solidFill>
              </a:rPr>
              <a:t> (</a:t>
            </a:r>
            <a:r>
              <a:rPr b="1" lang="en-US" sz="8626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Department of Civil Engineering)</a:t>
            </a:r>
            <a:endParaRPr b="1" sz="8626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106"/>
          <p:cNvSpPr txBox="1"/>
          <p:nvPr/>
        </p:nvSpPr>
        <p:spPr>
          <a:xfrm>
            <a:off x="528125" y="4625475"/>
            <a:ext cx="80784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50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Smt. J</a:t>
            </a:r>
            <a:r>
              <a:rPr b="1" lang="en-US" sz="1605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ALAJA</a:t>
            </a:r>
            <a:endParaRPr b="1" sz="16050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1419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Dept. of </a:t>
            </a:r>
            <a:r>
              <a:rPr b="1" lang="en-US" sz="11419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Electronics and Communication Engineering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414"/>
              </a:spcBef>
              <a:spcAft>
                <a:spcPts val="0"/>
              </a:spcAft>
              <a:buNone/>
            </a:pPr>
            <a:r>
              <a:rPr b="0" lang="en-US" sz="2400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2" name="Google Shape;592;p106"/>
          <p:cNvPicPr preferRelativeResize="0"/>
          <p:nvPr/>
        </p:nvPicPr>
        <p:blipFill rotWithShape="1">
          <a:blip r:embed="rId3">
            <a:alphaModFix/>
          </a:blip>
          <a:srcRect b="2799" l="5716" r="9335" t="4513"/>
          <a:stretch/>
        </p:blipFill>
        <p:spPr>
          <a:xfrm>
            <a:off x="3054263" y="555075"/>
            <a:ext cx="3026100" cy="3796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107"/>
          <p:cNvSpPr txBox="1"/>
          <p:nvPr>
            <p:ph idx="1" type="body"/>
          </p:nvPr>
        </p:nvSpPr>
        <p:spPr>
          <a:xfrm>
            <a:off x="457350" y="2077100"/>
            <a:ext cx="8229300" cy="429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500">
              <a:solidFill>
                <a:srgbClr val="FFD966"/>
              </a:solidFill>
            </a:endParaRPr>
          </a:p>
          <a:p>
            <a:pPr indent="-4064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Font typeface="Times New Roman"/>
              <a:buChar char="★"/>
            </a:pPr>
            <a:r>
              <a:rPr lang="en-US" sz="28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 years in Technical Education.</a:t>
            </a:r>
            <a:endParaRPr sz="28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Font typeface="Times New Roman"/>
              <a:buChar char="★"/>
            </a:pPr>
            <a:r>
              <a:rPr lang="en-US" sz="28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Worked at CET for 7 years</a:t>
            </a:r>
            <a:endParaRPr sz="28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Font typeface="Times New Roman"/>
              <a:buChar char="★"/>
            </a:pPr>
            <a:r>
              <a:rPr lang="en-US" sz="28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Qualified with B. Tech</a:t>
            </a:r>
            <a:endParaRPr sz="28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Font typeface="Times New Roman"/>
              <a:buChar char="★"/>
            </a:pPr>
            <a:r>
              <a:rPr lang="en-US" sz="28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Husband – D. Baiju (Rubber Board)</a:t>
            </a:r>
            <a:endParaRPr sz="28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Font typeface="Times New Roman"/>
              <a:buChar char="★"/>
            </a:pPr>
            <a:r>
              <a:rPr lang="en-US" sz="28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 -  Agile B Dinak (Mechanical Engineer, Dubai)</a:t>
            </a:r>
            <a:endParaRPr sz="28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Font typeface="Times New Roman"/>
              <a:buChar char="★"/>
            </a:pPr>
            <a:r>
              <a:rPr lang="en-US" sz="28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Daughter – VidhyaLakshmi( MBBS student)</a:t>
            </a:r>
            <a:endParaRPr sz="28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Font typeface="Times New Roman"/>
              <a:buChar char="★"/>
            </a:pPr>
            <a:r>
              <a:rPr lang="en-US" sz="28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Retired on 30/04/2021.</a:t>
            </a:r>
            <a:endParaRPr sz="22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8" name="Google Shape;598;p107"/>
          <p:cNvSpPr txBox="1"/>
          <p:nvPr/>
        </p:nvSpPr>
        <p:spPr>
          <a:xfrm>
            <a:off x="550950" y="376025"/>
            <a:ext cx="8042100" cy="14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605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Smt. JALAJA</a:t>
            </a:r>
            <a:endParaRPr b="1" sz="160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1419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Dept. of Electronics and Communication Engineering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414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rgbClr val="898989"/>
                </a:solidFill>
              </a:rPr>
              <a:t>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108"/>
          <p:cNvSpPr txBox="1"/>
          <p:nvPr>
            <p:ph idx="1" type="body"/>
          </p:nvPr>
        </p:nvSpPr>
        <p:spPr>
          <a:xfrm>
            <a:off x="274500" y="4438375"/>
            <a:ext cx="8595000" cy="13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85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69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Smt. VALASALA C</a:t>
            </a:r>
            <a:endParaRPr b="1" sz="469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35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(Dept. Electronics and Communication Engineering)</a:t>
            </a:r>
            <a:endParaRPr sz="3500">
              <a:solidFill>
                <a:srgbClr val="FFFF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04" name="Google Shape;604;p108"/>
          <p:cNvPicPr preferRelativeResize="0"/>
          <p:nvPr/>
        </p:nvPicPr>
        <p:blipFill rotWithShape="1">
          <a:blip r:embed="rId3">
            <a:alphaModFix/>
          </a:blip>
          <a:srcRect b="0" l="10198" r="14647" t="3901"/>
          <a:stretch/>
        </p:blipFill>
        <p:spPr>
          <a:xfrm>
            <a:off x="3032100" y="734150"/>
            <a:ext cx="3079800" cy="3037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109"/>
          <p:cNvSpPr txBox="1"/>
          <p:nvPr/>
        </p:nvSpPr>
        <p:spPr>
          <a:xfrm>
            <a:off x="623880" y="1709640"/>
            <a:ext cx="78870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109"/>
          <p:cNvSpPr txBox="1"/>
          <p:nvPr/>
        </p:nvSpPr>
        <p:spPr>
          <a:xfrm>
            <a:off x="623880" y="4589640"/>
            <a:ext cx="78870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1" name="Google Shape;611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7600" y="3419640"/>
            <a:ext cx="28440" cy="1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57600" y="3419640"/>
            <a:ext cx="28440" cy="19080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p109"/>
          <p:cNvSpPr txBox="1"/>
          <p:nvPr>
            <p:ph idx="1" type="body"/>
          </p:nvPr>
        </p:nvSpPr>
        <p:spPr>
          <a:xfrm>
            <a:off x="447925" y="2116100"/>
            <a:ext cx="8155500" cy="454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7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1C23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1C232"/>
              </a:solidFill>
            </a:endParaRPr>
          </a:p>
          <a:p>
            <a:pPr indent="-389014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3259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Qualified with Diploma in Electronics Engineering</a:t>
            </a:r>
            <a:endParaRPr sz="3259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59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9014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3259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 years of experience as trade instructor at  WPT Kaimanam,  PT Punalur,  RIT Kottayam and CET</a:t>
            </a:r>
            <a:endParaRPr sz="3259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59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9014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3259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Husband ,  Wilson T.M  (Working in private sector)</a:t>
            </a:r>
            <a:endParaRPr sz="3259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59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9014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3259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 - Vipin Wilson (Student)</a:t>
            </a:r>
            <a:endParaRPr sz="3259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59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9014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3259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Native place - Kollam</a:t>
            </a:r>
            <a:endParaRPr sz="3259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59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4" name="Google Shape;614;p109"/>
          <p:cNvSpPr txBox="1"/>
          <p:nvPr/>
        </p:nvSpPr>
        <p:spPr>
          <a:xfrm>
            <a:off x="519275" y="107050"/>
            <a:ext cx="8229300" cy="16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49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Smt. </a:t>
            </a:r>
            <a:r>
              <a:rPr b="1" lang="en-US" sz="349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VALASALA C</a:t>
            </a:r>
            <a:endParaRPr b="1" sz="349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(Dept. Electronics and Communication Engineering)</a:t>
            </a:r>
            <a:endParaRPr sz="30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110"/>
          <p:cNvSpPr txBox="1"/>
          <p:nvPr/>
        </p:nvSpPr>
        <p:spPr>
          <a:xfrm>
            <a:off x="623880" y="4589640"/>
            <a:ext cx="78870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0" name="Google Shape;620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7600" y="3419640"/>
            <a:ext cx="28440" cy="1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57600" y="3419640"/>
            <a:ext cx="28440" cy="19080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110"/>
          <p:cNvSpPr txBox="1"/>
          <p:nvPr>
            <p:ph idx="1" type="body"/>
          </p:nvPr>
        </p:nvSpPr>
        <p:spPr>
          <a:xfrm>
            <a:off x="457175" y="4887550"/>
            <a:ext cx="8229300" cy="120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Sri. SURESH KUMAR G</a:t>
            </a:r>
            <a:endParaRPr sz="40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(First Grade Instructor in  Mechani</a:t>
            </a:r>
            <a:r>
              <a:rPr lang="en-US" sz="29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 Engineering )</a:t>
            </a:r>
            <a:endParaRPr sz="29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23" name="Google Shape;623;p110"/>
          <p:cNvPicPr preferRelativeResize="0"/>
          <p:nvPr/>
        </p:nvPicPr>
        <p:blipFill rotWithShape="1">
          <a:blip r:embed="rId5">
            <a:alphaModFix/>
          </a:blip>
          <a:srcRect b="0" l="4703" r="4321" t="0"/>
          <a:stretch/>
        </p:blipFill>
        <p:spPr>
          <a:xfrm>
            <a:off x="2785675" y="796900"/>
            <a:ext cx="3563400" cy="3871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11"/>
          <p:cNvSpPr txBox="1"/>
          <p:nvPr/>
        </p:nvSpPr>
        <p:spPr>
          <a:xfrm>
            <a:off x="623880" y="4589640"/>
            <a:ext cx="78870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9" name="Google Shape;629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7600" y="3419640"/>
            <a:ext cx="28440" cy="1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57600" y="3419640"/>
            <a:ext cx="28440" cy="19080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111"/>
          <p:cNvSpPr txBox="1"/>
          <p:nvPr>
            <p:ph idx="1" type="body"/>
          </p:nvPr>
        </p:nvSpPr>
        <p:spPr>
          <a:xfrm>
            <a:off x="139025" y="2166625"/>
            <a:ext cx="8547600" cy="392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500"/>
              <a:buFont typeface="Times New Roman"/>
              <a:buChar char="★"/>
            </a:pPr>
            <a:r>
              <a:rPr lang="en-US" sz="29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 years of technical experience </a:t>
            </a:r>
            <a:endParaRPr sz="29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500"/>
              <a:buFont typeface="Times New Roman"/>
              <a:buChar char="★"/>
            </a:pPr>
            <a:r>
              <a:rPr lang="en-US" sz="29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Worked at </a:t>
            </a:r>
            <a:r>
              <a:rPr lang="en-US" sz="29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Thrissur</a:t>
            </a:r>
            <a:r>
              <a:rPr lang="en-US" sz="29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Technical High School, Pambadi Technical High School and CET </a:t>
            </a:r>
            <a:endParaRPr sz="29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900"/>
              <a:buFont typeface="Times New Roman"/>
              <a:buChar char="★"/>
            </a:pPr>
            <a:r>
              <a:rPr lang="en-US" sz="29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 given </a:t>
            </a:r>
            <a:r>
              <a:rPr lang="en-US" sz="29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technical</a:t>
            </a:r>
            <a:r>
              <a:rPr lang="en-US" sz="29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support to many R&amp;D projects </a:t>
            </a:r>
            <a:endParaRPr sz="29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500"/>
              <a:buFont typeface="Times New Roman"/>
              <a:buChar char="★"/>
            </a:pPr>
            <a:r>
              <a:rPr lang="en-US" sz="29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Wife- Geetha Devi (Secretariat Assistant)</a:t>
            </a:r>
            <a:endParaRPr sz="29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500"/>
              <a:buFont typeface="Times New Roman"/>
              <a:buChar char="★"/>
            </a:pPr>
            <a:r>
              <a:rPr lang="en-US" sz="29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Daughter 	- Student</a:t>
            </a:r>
            <a:endParaRPr sz="29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500"/>
              <a:buFont typeface="Times New Roman"/>
              <a:buChar char="★"/>
            </a:pPr>
            <a:r>
              <a:rPr lang="en-US" sz="29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Retired  - 31/05/2021</a:t>
            </a:r>
            <a:endParaRPr sz="29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2" name="Google Shape;632;p111"/>
          <p:cNvSpPr txBox="1"/>
          <p:nvPr/>
        </p:nvSpPr>
        <p:spPr>
          <a:xfrm>
            <a:off x="823675" y="573000"/>
            <a:ext cx="735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111"/>
          <p:cNvSpPr txBox="1"/>
          <p:nvPr/>
        </p:nvSpPr>
        <p:spPr>
          <a:xfrm>
            <a:off x="623875" y="680425"/>
            <a:ext cx="8062500" cy="14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Sri.SURESH KUMAR G</a:t>
            </a:r>
            <a:endParaRPr sz="36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9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(First Grade Instructor in  Mechanical Engineering)</a:t>
            </a:r>
            <a:endParaRPr sz="29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58"/>
          <p:cNvPicPr preferRelativeResize="0"/>
          <p:nvPr/>
        </p:nvPicPr>
        <p:blipFill rotWithShape="1">
          <a:blip r:embed="rId3">
            <a:alphaModFix/>
          </a:blip>
          <a:srcRect b="2787" l="3720" r="4181" t="4910"/>
          <a:stretch/>
        </p:blipFill>
        <p:spPr>
          <a:xfrm>
            <a:off x="3273125" y="626725"/>
            <a:ext cx="2918700" cy="3894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265" name="Google Shape;265;p58"/>
          <p:cNvSpPr txBox="1"/>
          <p:nvPr/>
        </p:nvSpPr>
        <p:spPr>
          <a:xfrm>
            <a:off x="1458865" y="4646170"/>
            <a:ext cx="6547200" cy="15474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</a:t>
            </a:r>
            <a:r>
              <a:rPr b="1" lang="en-US" sz="4000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JAIRAJ P G</a:t>
            </a:r>
            <a:r>
              <a:rPr b="1" lang="en-US" sz="2800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sz="2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1" lang="en-US" sz="3600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1" lang="en-US"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Professor in </a:t>
            </a:r>
            <a:r>
              <a:rPr b="1" lang="en-US"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Civil Engineering) </a:t>
            </a:r>
            <a:endParaRPr b="0" sz="36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112"/>
          <p:cNvSpPr txBox="1"/>
          <p:nvPr/>
        </p:nvSpPr>
        <p:spPr>
          <a:xfrm>
            <a:off x="623880" y="4589640"/>
            <a:ext cx="78870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9" name="Google Shape;639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7600" y="3419640"/>
            <a:ext cx="28440" cy="1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57600" y="3419640"/>
            <a:ext cx="28440" cy="19080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112"/>
          <p:cNvSpPr txBox="1"/>
          <p:nvPr>
            <p:ph idx="1" type="body"/>
          </p:nvPr>
        </p:nvSpPr>
        <p:spPr>
          <a:xfrm>
            <a:off x="200800" y="4410900"/>
            <a:ext cx="8618700" cy="125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92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Sri. MONI  S</a:t>
            </a:r>
            <a:endParaRPr sz="40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(Trade Instructor in Mechanical Engineering)</a:t>
            </a:r>
            <a:endParaRPr sz="34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42" name="Google Shape;642;p112"/>
          <p:cNvPicPr preferRelativeResize="0"/>
          <p:nvPr/>
        </p:nvPicPr>
        <p:blipFill rotWithShape="1">
          <a:blip r:embed="rId5">
            <a:alphaModFix/>
          </a:blip>
          <a:srcRect b="0" l="5117" r="4784" t="2846"/>
          <a:stretch/>
        </p:blipFill>
        <p:spPr>
          <a:xfrm>
            <a:off x="2757525" y="480875"/>
            <a:ext cx="3831900" cy="3589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113"/>
          <p:cNvSpPr txBox="1"/>
          <p:nvPr/>
        </p:nvSpPr>
        <p:spPr>
          <a:xfrm>
            <a:off x="623880" y="4589640"/>
            <a:ext cx="78870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8" name="Google Shape;648;p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7600" y="3419640"/>
            <a:ext cx="28440" cy="1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1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57600" y="3419640"/>
            <a:ext cx="28440" cy="19080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113"/>
          <p:cNvSpPr txBox="1"/>
          <p:nvPr>
            <p:ph idx="1" type="body"/>
          </p:nvPr>
        </p:nvSpPr>
        <p:spPr>
          <a:xfrm>
            <a:off x="389425" y="1714500"/>
            <a:ext cx="8355900" cy="448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060">
              <a:solidFill>
                <a:srgbClr val="FF9900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060">
              <a:solidFill>
                <a:srgbClr val="FF9900"/>
              </a:solidFill>
            </a:endParaRPr>
          </a:p>
          <a:p>
            <a:pPr indent="-38957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535"/>
              <a:buFont typeface="Times New Roman"/>
              <a:buChar char="★"/>
            </a:pPr>
            <a:r>
              <a:rPr lang="en-US" sz="2535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Joined in Government service on  24/8/1995</a:t>
            </a:r>
            <a:endParaRPr sz="2535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957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535"/>
              <a:buFont typeface="Times New Roman"/>
              <a:buChar char="★"/>
            </a:pPr>
            <a:r>
              <a:rPr lang="en-US" sz="2535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Worked at Technical school Kulathupuzha, Technical High school,-Vannappuram, </a:t>
            </a:r>
            <a:r>
              <a:rPr lang="en-US" sz="2535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Government Polytechnic- Shornur, </a:t>
            </a:r>
            <a:endParaRPr sz="2535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35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Women’s Polytechnic Kaimanam, Meenangadi Polytechnic-Wayanad and CET </a:t>
            </a:r>
            <a:endParaRPr sz="2535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957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535"/>
              <a:buFont typeface="Times New Roman"/>
              <a:buChar char="★"/>
            </a:pPr>
            <a:r>
              <a:rPr lang="en-US" sz="2535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excellent demonstrator of experiments</a:t>
            </a:r>
            <a:endParaRPr sz="2535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957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535"/>
              <a:buFont typeface="Times New Roman"/>
              <a:buChar char="★"/>
            </a:pPr>
            <a:r>
              <a:rPr lang="en-US" sz="2535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Wife - Latha K. C. (Music Teacher)</a:t>
            </a:r>
            <a:endParaRPr sz="2535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957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535"/>
              <a:buFont typeface="Times New Roman"/>
              <a:buChar char="★"/>
            </a:pPr>
            <a:r>
              <a:rPr lang="en-US" sz="2535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 - Akhilesh Moni (Student)</a:t>
            </a:r>
            <a:endParaRPr sz="2535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957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535"/>
              <a:buFont typeface="Times New Roman"/>
              <a:buChar char="★"/>
            </a:pPr>
            <a:r>
              <a:rPr lang="en-US" sz="2535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Retired on 31/05/2021</a:t>
            </a:r>
            <a:endParaRPr sz="2535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1" name="Google Shape;651;p113"/>
          <p:cNvSpPr txBox="1"/>
          <p:nvPr/>
        </p:nvSpPr>
        <p:spPr>
          <a:xfrm>
            <a:off x="734150" y="125325"/>
            <a:ext cx="79146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Sri. MONI  S</a:t>
            </a:r>
            <a:endParaRPr sz="35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(Dept. of  Mechanical Engineering)</a:t>
            </a:r>
            <a:endParaRPr sz="31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114"/>
          <p:cNvSpPr txBox="1"/>
          <p:nvPr>
            <p:ph type="title"/>
          </p:nvPr>
        </p:nvSpPr>
        <p:spPr>
          <a:xfrm>
            <a:off x="457350" y="2422325"/>
            <a:ext cx="8229300" cy="1144800"/>
          </a:xfrm>
          <a:prstGeom prst="rect">
            <a:avLst/>
          </a:prstGeom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 u="sng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ADMINISTRATIVE SECTION</a:t>
            </a:r>
            <a:endParaRPr b="1" sz="3400" u="sng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115"/>
          <p:cNvSpPr txBox="1"/>
          <p:nvPr>
            <p:ph idx="1" type="body"/>
          </p:nvPr>
        </p:nvSpPr>
        <p:spPr>
          <a:xfrm>
            <a:off x="623000" y="5530475"/>
            <a:ext cx="8229300" cy="117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Sri. SAJEEV .H</a:t>
            </a:r>
            <a:endParaRPr sz="40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(Accounts Officer)</a:t>
            </a:r>
            <a:endParaRPr sz="3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69138"/>
              </a:solidFill>
            </a:endParaRPr>
          </a:p>
        </p:txBody>
      </p:sp>
      <p:pic>
        <p:nvPicPr>
          <p:cNvPr id="662" name="Google Shape;662;p115"/>
          <p:cNvPicPr preferRelativeResize="0"/>
          <p:nvPr/>
        </p:nvPicPr>
        <p:blipFill rotWithShape="1">
          <a:blip r:embed="rId3">
            <a:alphaModFix/>
          </a:blip>
          <a:srcRect b="3110" l="5787" r="3788" t="0"/>
          <a:stretch/>
        </p:blipFill>
        <p:spPr>
          <a:xfrm>
            <a:off x="2597450" y="155500"/>
            <a:ext cx="3670800" cy="5174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116"/>
          <p:cNvSpPr txBox="1"/>
          <p:nvPr>
            <p:ph idx="1" type="body"/>
          </p:nvPr>
        </p:nvSpPr>
        <p:spPr>
          <a:xfrm>
            <a:off x="333625" y="1915950"/>
            <a:ext cx="8717700" cy="426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9900"/>
              </a:solidFill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700"/>
              <a:buFont typeface="Times New Roman"/>
              <a:buChar char="★"/>
            </a:pPr>
            <a:r>
              <a:rPr lang="en-US" sz="27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Date of Joining in service - 25/07/1989</a:t>
            </a:r>
            <a:endParaRPr sz="27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700"/>
              <a:buFont typeface="Times New Roman"/>
              <a:buChar char="★"/>
            </a:pPr>
            <a:r>
              <a:rPr lang="en-US" sz="27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Qualified with B.Sc, MA and  Departmental  Accounts Tests</a:t>
            </a:r>
            <a:endParaRPr sz="27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700"/>
              <a:buFont typeface="Times New Roman"/>
              <a:buChar char="★"/>
            </a:pPr>
            <a:r>
              <a:rPr lang="en-US" sz="27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32 years  of  Administrative service</a:t>
            </a:r>
            <a:endParaRPr sz="27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700"/>
              <a:buFont typeface="Times New Roman"/>
              <a:buChar char="★"/>
            </a:pPr>
            <a:r>
              <a:rPr lang="en-US" sz="27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Handled the management of all kinds of Accounts, Cash book and Audit replies</a:t>
            </a:r>
            <a:endParaRPr sz="27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700"/>
              <a:buFont typeface="Times New Roman"/>
              <a:buChar char="★"/>
            </a:pPr>
            <a:r>
              <a:rPr lang="en-US" sz="27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Wife - Viji J (Teacher)</a:t>
            </a:r>
            <a:endParaRPr sz="27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700"/>
              <a:buFont typeface="Times New Roman"/>
              <a:buChar char="★"/>
            </a:pPr>
            <a:r>
              <a:rPr lang="en-US" sz="27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Children - Two sons and one daughter</a:t>
            </a:r>
            <a:endParaRPr sz="27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000"/>
              <a:buFont typeface="Times New Roman"/>
              <a:buChar char="★"/>
            </a:pPr>
            <a:r>
              <a:rPr lang="en-US" sz="27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Retired on 31-05-202</a:t>
            </a:r>
            <a:r>
              <a:rPr lang="en-US" sz="2500">
                <a:solidFill>
                  <a:srgbClr val="F1C232"/>
                </a:solidFill>
              </a:rPr>
              <a:t>1</a:t>
            </a:r>
            <a:endParaRPr sz="2500">
              <a:solidFill>
                <a:srgbClr val="F1C232"/>
              </a:solidFill>
            </a:endParaRPr>
          </a:p>
        </p:txBody>
      </p:sp>
      <p:sp>
        <p:nvSpPr>
          <p:cNvPr id="668" name="Google Shape;668;p116"/>
          <p:cNvSpPr txBox="1"/>
          <p:nvPr/>
        </p:nvSpPr>
        <p:spPr>
          <a:xfrm>
            <a:off x="608800" y="376025"/>
            <a:ext cx="802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116"/>
          <p:cNvSpPr txBox="1"/>
          <p:nvPr/>
        </p:nvSpPr>
        <p:spPr>
          <a:xfrm>
            <a:off x="716250" y="519275"/>
            <a:ext cx="71265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SAJEEV .H</a:t>
            </a:r>
            <a:endParaRPr sz="36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(Accounts Officer)</a:t>
            </a:r>
            <a:endParaRPr sz="30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E6913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117"/>
          <p:cNvSpPr txBox="1"/>
          <p:nvPr/>
        </p:nvSpPr>
        <p:spPr>
          <a:xfrm>
            <a:off x="623880" y="4876140"/>
            <a:ext cx="78870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5" name="Google Shape;675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7600" y="3419640"/>
            <a:ext cx="28440" cy="1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1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57600" y="3419640"/>
            <a:ext cx="28440" cy="19080"/>
          </a:xfrm>
          <a:prstGeom prst="rect">
            <a:avLst/>
          </a:prstGeom>
          <a:noFill/>
          <a:ln>
            <a:noFill/>
          </a:ln>
        </p:spPr>
      </p:pic>
      <p:sp>
        <p:nvSpPr>
          <p:cNvPr id="677" name="Google Shape;677;p117"/>
          <p:cNvSpPr txBox="1"/>
          <p:nvPr>
            <p:ph idx="1" type="body"/>
          </p:nvPr>
        </p:nvSpPr>
        <p:spPr>
          <a:xfrm>
            <a:off x="457175" y="5238500"/>
            <a:ext cx="8229300" cy="129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Smt. VINITHA KUMARI  E.V</a:t>
            </a:r>
            <a:endParaRPr sz="40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32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(Fair Copy </a:t>
            </a:r>
            <a:r>
              <a:rPr lang="en-US" sz="3132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Superintendent</a:t>
            </a:r>
            <a:r>
              <a:rPr lang="en-US" sz="3132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3132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32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78" name="Google Shape;678;p117"/>
          <p:cNvPicPr preferRelativeResize="0"/>
          <p:nvPr/>
        </p:nvPicPr>
        <p:blipFill rotWithShape="1">
          <a:blip r:embed="rId5">
            <a:alphaModFix/>
          </a:blip>
          <a:srcRect b="0" l="5344" r="3754" t="6375"/>
          <a:stretch/>
        </p:blipFill>
        <p:spPr>
          <a:xfrm>
            <a:off x="2777725" y="123575"/>
            <a:ext cx="3246300" cy="4752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118"/>
          <p:cNvSpPr txBox="1"/>
          <p:nvPr/>
        </p:nvSpPr>
        <p:spPr>
          <a:xfrm>
            <a:off x="623880" y="4589640"/>
            <a:ext cx="78870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4" name="Google Shape;684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7600" y="3419640"/>
            <a:ext cx="28440" cy="1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1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57600" y="3419640"/>
            <a:ext cx="28440" cy="19080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Google Shape;686;p118"/>
          <p:cNvSpPr txBox="1"/>
          <p:nvPr>
            <p:ph idx="1" type="body"/>
          </p:nvPr>
        </p:nvSpPr>
        <p:spPr>
          <a:xfrm>
            <a:off x="457200" y="1772700"/>
            <a:ext cx="8513700" cy="483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2400">
              <a:solidFill>
                <a:srgbClr val="FF99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2400">
              <a:solidFill>
                <a:srgbClr val="FF9900"/>
              </a:solidFill>
            </a:endParaRPr>
          </a:p>
          <a:p>
            <a:pPr indent="-40005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700"/>
              <a:buFont typeface="Times New Roman"/>
              <a:buChar char="★"/>
            </a:pPr>
            <a:r>
              <a:rPr lang="en-US" sz="27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Date of Joining in CET - 22/04/2015</a:t>
            </a:r>
            <a:endParaRPr sz="27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700"/>
              <a:buFont typeface="Times New Roman"/>
              <a:buChar char="★"/>
            </a:pPr>
            <a:r>
              <a:rPr lang="en-US" sz="27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 Experience  - 32 Years</a:t>
            </a:r>
            <a:endParaRPr sz="27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700"/>
              <a:buFont typeface="Times New Roman"/>
              <a:buChar char="★"/>
            </a:pPr>
            <a:r>
              <a:rPr lang="en-US" sz="27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Expert in  Malayalam and English document </a:t>
            </a:r>
            <a:r>
              <a:rPr lang="en-US" sz="27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preparations</a:t>
            </a:r>
            <a:endParaRPr sz="27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700"/>
              <a:buFont typeface="Times New Roman"/>
              <a:buChar char="★"/>
            </a:pPr>
            <a:r>
              <a:rPr lang="en-US" sz="27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Husband	- Keerthi Kumar (Retired sub Inspector)</a:t>
            </a:r>
            <a:endParaRPr sz="27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0" marL="45720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700"/>
              <a:buFont typeface="Times New Roman"/>
              <a:buChar char="★"/>
            </a:pPr>
            <a:r>
              <a:rPr lang="en-US" sz="27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Sons	- Arjun (Regional Manager- Pharma Company)</a:t>
            </a:r>
            <a:endParaRPr sz="27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-US" sz="27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- Vishnu (Senior Software Developer)</a:t>
            </a:r>
            <a:endParaRPr sz="27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700"/>
              <a:buFont typeface="Times New Roman"/>
              <a:buChar char="★"/>
            </a:pPr>
            <a:r>
              <a:rPr lang="en-US" sz="27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Retired - 31/01/2021</a:t>
            </a:r>
            <a:endParaRPr sz="27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7" name="Google Shape;687;p118"/>
          <p:cNvSpPr txBox="1"/>
          <p:nvPr/>
        </p:nvSpPr>
        <p:spPr>
          <a:xfrm>
            <a:off x="465550" y="519275"/>
            <a:ext cx="7806900" cy="14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7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Smt. </a:t>
            </a:r>
            <a:r>
              <a:rPr lang="en-US" sz="37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VINITHA KUMARI  E.V</a:t>
            </a:r>
            <a:endParaRPr sz="37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932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(Fair Copy Superintendent Main Office)</a:t>
            </a:r>
            <a:endParaRPr sz="2932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119"/>
          <p:cNvSpPr txBox="1"/>
          <p:nvPr>
            <p:ph idx="1" type="body"/>
          </p:nvPr>
        </p:nvSpPr>
        <p:spPr>
          <a:xfrm>
            <a:off x="457350" y="4745100"/>
            <a:ext cx="8229300" cy="133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5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178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Sri .MOHAMMED </a:t>
            </a:r>
            <a:r>
              <a:rPr b="1" lang="en-US" sz="6178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RASHEED</a:t>
            </a:r>
            <a:endParaRPr b="1" sz="6178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69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(Staff of </a:t>
            </a:r>
            <a:r>
              <a:rPr b="1" lang="en-US" sz="4869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Administrative office)</a:t>
            </a:r>
            <a:endParaRPr b="1" sz="4869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69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69138"/>
              </a:solidFill>
            </a:endParaRPr>
          </a:p>
        </p:txBody>
      </p:sp>
      <p:pic>
        <p:nvPicPr>
          <p:cNvPr id="693" name="Google Shape;693;p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8200" y="752050"/>
            <a:ext cx="3025800" cy="3776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120"/>
          <p:cNvSpPr txBox="1"/>
          <p:nvPr>
            <p:ph idx="1" type="body"/>
          </p:nvPr>
        </p:nvSpPr>
        <p:spPr>
          <a:xfrm>
            <a:off x="457350" y="2220350"/>
            <a:ext cx="8229300" cy="373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Font typeface="Times New Roman"/>
              <a:buChar char="★"/>
            </a:pPr>
            <a:r>
              <a:rPr lang="en-US" sz="28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Handled documents in various administrative sections in CET</a:t>
            </a:r>
            <a:endParaRPr sz="28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Font typeface="Times New Roman"/>
              <a:buChar char="★"/>
            </a:pPr>
            <a:r>
              <a:rPr lang="en-US" sz="28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Joined in CET on 2012</a:t>
            </a:r>
            <a:endParaRPr sz="28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Font typeface="Times New Roman"/>
              <a:buChar char="★"/>
            </a:pPr>
            <a:r>
              <a:rPr lang="en-US" sz="28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Family- wife and two daughters</a:t>
            </a:r>
            <a:endParaRPr sz="28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Font typeface="Times New Roman"/>
              <a:buChar char="★"/>
            </a:pPr>
            <a:r>
              <a:rPr lang="en-US" sz="28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Retired Date -	30/04/2021</a:t>
            </a:r>
            <a:endParaRPr sz="28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rgbClr val="F1C232"/>
              </a:solidFill>
              <a:highlight>
                <a:schemeClr val="dk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9" name="Google Shape;699;p120"/>
          <p:cNvSpPr txBox="1"/>
          <p:nvPr/>
        </p:nvSpPr>
        <p:spPr>
          <a:xfrm>
            <a:off x="823675" y="555075"/>
            <a:ext cx="7717500" cy="12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378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Sri .MOHAMMED RASHEED</a:t>
            </a:r>
            <a:endParaRPr b="1" sz="3378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69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CLERK (Administrative office)</a:t>
            </a:r>
            <a:endParaRPr b="1" sz="3069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121"/>
          <p:cNvSpPr txBox="1"/>
          <p:nvPr>
            <p:ph idx="1" type="body"/>
          </p:nvPr>
        </p:nvSpPr>
        <p:spPr>
          <a:xfrm>
            <a:off x="386750" y="4243725"/>
            <a:ext cx="8108100" cy="178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722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Sri.SURESH BABU  R</a:t>
            </a:r>
            <a:endParaRPr b="1" sz="4722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7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Staff- Administrative office </a:t>
            </a:r>
            <a:endParaRPr b="1" sz="407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71">
              <a:solidFill>
                <a:srgbClr val="FF99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99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9900"/>
              </a:solidFill>
            </a:endParaRPr>
          </a:p>
        </p:txBody>
      </p:sp>
      <p:pic>
        <p:nvPicPr>
          <p:cNvPr id="705" name="Google Shape;705;p121"/>
          <p:cNvPicPr preferRelativeResize="0"/>
          <p:nvPr/>
        </p:nvPicPr>
        <p:blipFill rotWithShape="1">
          <a:blip r:embed="rId3">
            <a:alphaModFix/>
          </a:blip>
          <a:srcRect b="4258" l="4217" r="9351" t="3964"/>
          <a:stretch/>
        </p:blipFill>
        <p:spPr>
          <a:xfrm>
            <a:off x="3133550" y="734150"/>
            <a:ext cx="2614500" cy="3079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9"/>
          <p:cNvSpPr txBox="1"/>
          <p:nvPr/>
        </p:nvSpPr>
        <p:spPr>
          <a:xfrm>
            <a:off x="706750" y="1981825"/>
            <a:ext cx="8210400" cy="42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Font typeface="Times New Roman"/>
              <a:buChar char="★"/>
            </a:pPr>
            <a:r>
              <a:rPr b="1" lang="en-US" sz="28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Joined in CET on 1990</a:t>
            </a:r>
            <a:endParaRPr b="1" sz="28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Font typeface="Times New Roman"/>
              <a:buChar char="★"/>
            </a:pPr>
            <a:r>
              <a:rPr b="1" lang="en-US" sz="28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31 years of  service with Teaching , Research and Administration</a:t>
            </a:r>
            <a:endParaRPr b="1" sz="28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Font typeface="Times New Roman"/>
              <a:buChar char="★"/>
            </a:pPr>
            <a:r>
              <a:rPr b="1" lang="en-US" sz="28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Well known to CET as CCE Manager</a:t>
            </a:r>
            <a:endParaRPr b="1" sz="28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Font typeface="Times New Roman"/>
              <a:buChar char="★"/>
            </a:pPr>
            <a:r>
              <a:rPr b="1" lang="en-US" sz="2800" strike="noStrike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Wife</a:t>
            </a:r>
            <a:r>
              <a:rPr b="1" lang="en-US" sz="28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b="1" lang="en-US" sz="2800" strike="noStrike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Rajasree L</a:t>
            </a:r>
            <a:r>
              <a:rPr b="1" lang="en-US" sz="28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is a teacher </a:t>
            </a:r>
            <a:endParaRPr b="1" sz="2800" strike="noStrike">
              <a:solidFill>
                <a:srgbClr val="F1C232"/>
              </a:solidFill>
            </a:endParaRPr>
          </a:p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Font typeface="Times New Roman"/>
              <a:buChar char="★"/>
            </a:pPr>
            <a:r>
              <a:rPr b="1" lang="en-US" sz="2800" strike="noStrike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Children – Parvathy Jairaj, Keerthana R</a:t>
            </a:r>
            <a:r>
              <a:rPr b="1" lang="en-US" sz="28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b="1" lang="en-US" sz="2800" strike="noStrike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Indu Jairaj</a:t>
            </a:r>
            <a:endParaRPr b="1" sz="2800" strike="noStrike">
              <a:solidFill>
                <a:srgbClr val="F1C232"/>
              </a:solidFill>
            </a:endParaRPr>
          </a:p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Font typeface="Times New Roman"/>
              <a:buChar char="★"/>
            </a:pPr>
            <a:r>
              <a:rPr b="1" lang="en-US" sz="28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b="1" lang="en-US" sz="2800" strike="noStrike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etired on 2021</a:t>
            </a:r>
            <a:endParaRPr b="1" sz="2800" strike="noStrike">
              <a:solidFill>
                <a:srgbClr val="F1C232"/>
              </a:solidFill>
            </a:endParaRPr>
          </a:p>
        </p:txBody>
      </p:sp>
      <p:sp>
        <p:nvSpPr>
          <p:cNvPr id="272" name="Google Shape;272;p59"/>
          <p:cNvSpPr txBox="1"/>
          <p:nvPr/>
        </p:nvSpPr>
        <p:spPr>
          <a:xfrm>
            <a:off x="1386840" y="348120"/>
            <a:ext cx="6547200" cy="15474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Dr. JAIRAJ P G</a:t>
            </a:r>
            <a:r>
              <a:rPr b="1" lang="en-US" sz="2800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sz="2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1" lang="en-US" sz="3000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1" lang="en-US" sz="3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Professor in Civil Engineering) </a:t>
            </a:r>
            <a:endParaRPr b="0" sz="3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122"/>
          <p:cNvSpPr txBox="1"/>
          <p:nvPr>
            <p:ph idx="1" type="body"/>
          </p:nvPr>
        </p:nvSpPr>
        <p:spPr>
          <a:xfrm>
            <a:off x="457350" y="2162425"/>
            <a:ext cx="8229300" cy="454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9900"/>
              </a:solidFill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500"/>
              <a:buFont typeface="Times New Roman"/>
              <a:buChar char="★"/>
            </a:pPr>
            <a:r>
              <a:rPr lang="en-US" sz="25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Date of Joining- 07/07/2003</a:t>
            </a:r>
            <a:endParaRPr sz="25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500"/>
              <a:buFont typeface="Times New Roman"/>
              <a:buChar char="★"/>
            </a:pPr>
            <a:r>
              <a:rPr lang="en-US" sz="25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Qualification- B.Com</a:t>
            </a:r>
            <a:endParaRPr sz="25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500"/>
              <a:buFont typeface="Times New Roman"/>
              <a:buChar char="★"/>
            </a:pPr>
            <a:r>
              <a:rPr lang="en-US" sz="25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Assisted</a:t>
            </a:r>
            <a:r>
              <a:rPr lang="en-US" sz="25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all the sections in CET administrative office</a:t>
            </a:r>
            <a:endParaRPr sz="25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500"/>
              <a:buFont typeface="Times New Roman"/>
              <a:buChar char="★"/>
            </a:pPr>
            <a:r>
              <a:rPr lang="en-US" sz="25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Wife - Sindhu D (Teacher)</a:t>
            </a:r>
            <a:endParaRPr sz="25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500"/>
              <a:buFont typeface="Times New Roman"/>
              <a:buChar char="★"/>
            </a:pPr>
            <a:r>
              <a:rPr lang="en-US" sz="25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Daughter - Devika Suresh (MBBS )</a:t>
            </a:r>
            <a:endParaRPr sz="25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500"/>
              <a:buFont typeface="Times New Roman"/>
              <a:buChar char="★"/>
            </a:pPr>
            <a:r>
              <a:rPr lang="en-US" sz="25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 - Dev S S (B A History)</a:t>
            </a:r>
            <a:endParaRPr sz="25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500"/>
              <a:buFont typeface="Times New Roman"/>
              <a:buChar char="★"/>
            </a:pPr>
            <a:r>
              <a:rPr lang="en-US" sz="25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Retired - 3/04/2021</a:t>
            </a:r>
            <a:endParaRPr sz="25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1" name="Google Shape;711;p122"/>
          <p:cNvSpPr txBox="1"/>
          <p:nvPr/>
        </p:nvSpPr>
        <p:spPr>
          <a:xfrm>
            <a:off x="1163900" y="644625"/>
            <a:ext cx="7001400" cy="12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522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Sri.SURESH BABU  R</a:t>
            </a:r>
            <a:endParaRPr b="1" sz="3522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17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Staff - Administrative office </a:t>
            </a: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123"/>
          <p:cNvSpPr txBox="1"/>
          <p:nvPr/>
        </p:nvSpPr>
        <p:spPr>
          <a:xfrm>
            <a:off x="623880" y="4518015"/>
            <a:ext cx="78870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7" name="Google Shape;717;p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7600" y="3419640"/>
            <a:ext cx="28440" cy="1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Google Shape;718;p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57600" y="3419640"/>
            <a:ext cx="28440" cy="19080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p123"/>
          <p:cNvSpPr txBox="1"/>
          <p:nvPr>
            <p:ph idx="1" type="body"/>
          </p:nvPr>
        </p:nvSpPr>
        <p:spPr>
          <a:xfrm>
            <a:off x="452725" y="4620625"/>
            <a:ext cx="8229300" cy="129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Sri. RAVEENDRAN  P</a:t>
            </a:r>
            <a:endParaRPr b="1" sz="40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(Staff- Administrative office)</a:t>
            </a:r>
            <a:endParaRPr sz="2300">
              <a:solidFill>
                <a:srgbClr val="FF9900"/>
              </a:solidFill>
            </a:endParaRPr>
          </a:p>
        </p:txBody>
      </p:sp>
      <p:pic>
        <p:nvPicPr>
          <p:cNvPr id="720" name="Google Shape;720;p123"/>
          <p:cNvPicPr preferRelativeResize="0"/>
          <p:nvPr/>
        </p:nvPicPr>
        <p:blipFill rotWithShape="1">
          <a:blip r:embed="rId5">
            <a:alphaModFix/>
          </a:blip>
          <a:srcRect b="0" l="7123" r="0" t="0"/>
          <a:stretch/>
        </p:blipFill>
        <p:spPr>
          <a:xfrm>
            <a:off x="2162425" y="308925"/>
            <a:ext cx="4263000" cy="3904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24"/>
          <p:cNvSpPr txBox="1"/>
          <p:nvPr/>
        </p:nvSpPr>
        <p:spPr>
          <a:xfrm>
            <a:off x="623880" y="4589640"/>
            <a:ext cx="78870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6" name="Google Shape;726;p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7600" y="3419640"/>
            <a:ext cx="28440" cy="1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Google Shape;727;p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57600" y="3419640"/>
            <a:ext cx="28440" cy="19080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Google Shape;728;p124"/>
          <p:cNvSpPr txBox="1"/>
          <p:nvPr>
            <p:ph idx="1" type="body"/>
          </p:nvPr>
        </p:nvSpPr>
        <p:spPr>
          <a:xfrm>
            <a:off x="457350" y="2177525"/>
            <a:ext cx="8229300" cy="425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92500" lnSpcReduction="10000"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98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191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27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Joined in  service -14 January 2001</a:t>
            </a:r>
            <a:endParaRPr sz="27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191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27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 years of Govt. Service </a:t>
            </a:r>
            <a:endParaRPr sz="27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19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27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Assisted all the sections in CET administrative office</a:t>
            </a:r>
            <a:endParaRPr sz="27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191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27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Worked at Govt Engineering College Palakkad  and CET</a:t>
            </a:r>
            <a:endParaRPr sz="27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191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27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Wife and Two Daughters - Athira (Hotel Management)</a:t>
            </a:r>
            <a:endParaRPr sz="27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- Anupama (Student)</a:t>
            </a:r>
            <a:endParaRPr sz="27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191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buFont typeface="Times New Roman"/>
              <a:buChar char="★"/>
            </a:pPr>
            <a:r>
              <a:rPr lang="en-US" sz="27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Retired on </a:t>
            </a:r>
            <a:r>
              <a:rPr lang="en-US" sz="27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  30/04/2021</a:t>
            </a:r>
            <a:endParaRPr sz="27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85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6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729" name="Google Shape;729;p124"/>
          <p:cNvSpPr txBox="1"/>
          <p:nvPr/>
        </p:nvSpPr>
        <p:spPr>
          <a:xfrm>
            <a:off x="805775" y="662525"/>
            <a:ext cx="7574100" cy="14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5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Sri.RAVEENDRAN  P</a:t>
            </a:r>
            <a:endParaRPr b="1" sz="35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(Staff- Administrative office)</a:t>
            </a:r>
            <a:endParaRPr b="1" sz="30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25"/>
          <p:cNvSpPr txBox="1"/>
          <p:nvPr/>
        </p:nvSpPr>
        <p:spPr>
          <a:xfrm>
            <a:off x="36360" y="2925000"/>
            <a:ext cx="9143640" cy="71964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you all…</a:t>
            </a:r>
            <a:endParaRPr b="0" sz="4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60"/>
          <p:cNvPicPr preferRelativeResize="0"/>
          <p:nvPr/>
        </p:nvPicPr>
        <p:blipFill rotWithShape="1">
          <a:blip r:embed="rId3">
            <a:alphaModFix/>
          </a:blip>
          <a:srcRect b="2657" l="2821" r="3737" t="0"/>
          <a:stretch/>
        </p:blipFill>
        <p:spPr>
          <a:xfrm>
            <a:off x="2969400" y="501350"/>
            <a:ext cx="3205200" cy="4082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279" name="Google Shape;279;p60"/>
          <p:cNvSpPr txBox="1"/>
          <p:nvPr/>
        </p:nvSpPr>
        <p:spPr>
          <a:xfrm>
            <a:off x="1002675" y="4830225"/>
            <a:ext cx="7287900" cy="15474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 lnSpcReduction="2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Dr. </a:t>
            </a:r>
            <a:r>
              <a:rPr b="1" lang="en-US" sz="4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SINDHU G</a:t>
            </a:r>
            <a:r>
              <a:rPr b="1" lang="en-US" sz="4000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4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40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DEAN- RESEARCH </a:t>
            </a:r>
            <a:endParaRPr b="1" sz="30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1" lang="en-US" sz="3600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1" lang="en-US"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Professor in Civil Engineering )</a:t>
            </a:r>
            <a:endParaRPr b="0" sz="36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61"/>
          <p:cNvSpPr txBox="1"/>
          <p:nvPr/>
        </p:nvSpPr>
        <p:spPr>
          <a:xfrm>
            <a:off x="561400" y="2282175"/>
            <a:ext cx="8236800" cy="42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27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900"/>
              <a:buFont typeface="Times New Roman"/>
              <a:buChar char="★"/>
            </a:pPr>
            <a:r>
              <a:rPr b="1" lang="en-US" sz="29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</a:t>
            </a:r>
            <a:r>
              <a:rPr b="1" lang="en-US" sz="28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oined in CET on 30/10/1989</a:t>
            </a:r>
            <a:endParaRPr b="1" sz="28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Font typeface="Times New Roman"/>
              <a:buChar char="★"/>
            </a:pPr>
            <a:r>
              <a:rPr b="1" lang="en-US" sz="28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Got 32 years of service with Teaching, Research and Administration</a:t>
            </a:r>
            <a:endParaRPr b="1" sz="28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Font typeface="Times New Roman"/>
              <a:buChar char="★"/>
            </a:pPr>
            <a:r>
              <a:rPr b="1" lang="en-US" sz="2800" strike="noStrike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Husband – Dr. P Raghavan is  Joint Registrar (Retd) </a:t>
            </a:r>
            <a:r>
              <a:rPr b="1" lang="en-US" sz="28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b="1" lang="en-US" sz="2800" strike="noStrike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University of Kerala.</a:t>
            </a:r>
            <a:endParaRPr b="1" sz="2800" strike="noStrike">
              <a:solidFill>
                <a:srgbClr val="F1C232"/>
              </a:solidFill>
            </a:endParaRPr>
          </a:p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Font typeface="Times New Roman"/>
              <a:buChar char="★"/>
            </a:pPr>
            <a:r>
              <a:rPr b="1" lang="en-US" sz="2800" strike="noStrike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 – Rahul Raghavan  is an alumnus of CET </a:t>
            </a:r>
            <a:endParaRPr b="1" sz="2800" strike="noStrike">
              <a:solidFill>
                <a:srgbClr val="F1C232"/>
              </a:solidFill>
            </a:endParaRPr>
          </a:p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Font typeface="Times New Roman"/>
              <a:buChar char="★"/>
            </a:pPr>
            <a:r>
              <a:rPr b="1" lang="en-US" sz="28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Retired on  </a:t>
            </a:r>
            <a:r>
              <a:rPr b="1" lang="en-US" sz="2800" strike="noStrike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30/04/2021</a:t>
            </a:r>
            <a:endParaRPr b="1" sz="2800" strike="noStrike">
              <a:solidFill>
                <a:srgbClr val="F1C232"/>
              </a:solidFill>
            </a:endParaRPr>
          </a:p>
        </p:txBody>
      </p:sp>
      <p:sp>
        <p:nvSpPr>
          <p:cNvPr id="286" name="Google Shape;286;p61"/>
          <p:cNvSpPr txBox="1"/>
          <p:nvPr/>
        </p:nvSpPr>
        <p:spPr>
          <a:xfrm>
            <a:off x="1406200" y="447650"/>
            <a:ext cx="6547200" cy="13983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50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Dr. </a:t>
            </a:r>
            <a:r>
              <a:rPr b="1" lang="en-US" sz="385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SINDHU G</a:t>
            </a:r>
            <a:r>
              <a:rPr b="1" lang="en-US" sz="3850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85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385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DEAN- RESEARCH </a:t>
            </a:r>
            <a:endParaRPr b="1" sz="3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1" lang="en-US" sz="3000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1" lang="en-US" sz="3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Professor in Civil Engineering )</a:t>
            </a:r>
            <a:endParaRPr b="0" sz="3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